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8"/>
  </p:notesMasterIdLst>
  <p:sldIdLst>
    <p:sldId id="457" r:id="rId3"/>
    <p:sldId id="458" r:id="rId4"/>
    <p:sldId id="459" r:id="rId5"/>
    <p:sldId id="460" r:id="rId6"/>
    <p:sldId id="461" r:id="rId7"/>
    <p:sldId id="462" r:id="rId8"/>
    <p:sldId id="463" r:id="rId9"/>
    <p:sldId id="464" r:id="rId10"/>
    <p:sldId id="465" r:id="rId11"/>
    <p:sldId id="466" r:id="rId12"/>
    <p:sldId id="467" r:id="rId13"/>
    <p:sldId id="468" r:id="rId14"/>
    <p:sldId id="469" r:id="rId15"/>
    <p:sldId id="470" r:id="rId16"/>
    <p:sldId id="471" r:id="rId17"/>
    <p:sldId id="472" r:id="rId19"/>
  </p:sldIdLst>
  <p:sldSz cx="9144000" cy="6858000" type="screen4x3"/>
  <p:notesSz cx="6858000" cy="9144000"/>
  <p:defaultTextStyle>
    <a:defPPr>
      <a:defRPr lang="zh-CN"/>
    </a:defPPr>
    <a:lvl1pPr marL="0" lvl="0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Clr>
        <a:srgbClr val="000000"/>
      </a:buClr>
      <a:buFont typeface="Arial" panose="020B0604020202020204" pitchFamily="34" charset="0"/>
      <a:defRPr sz="1800" kern="1200" baseline="0">
        <a:solidFill>
          <a:schemeClr val="tx1"/>
        </a:solidFill>
      </a:defRPr>
    </a:lvl1pPr>
    <a:lvl2pPr marL="457200" lvl="1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Clr>
        <a:srgbClr val="000000"/>
      </a:buClr>
      <a:buFont typeface="Arial" panose="020B0604020202020204" pitchFamily="34" charset="0"/>
      <a:defRPr sz="1800" kern="1200" baseline="0">
        <a:solidFill>
          <a:schemeClr val="tx1"/>
        </a:solidFill>
      </a:defRPr>
    </a:lvl2pPr>
    <a:lvl3pPr marL="914400" lvl="2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Clr>
        <a:srgbClr val="000000"/>
      </a:buClr>
      <a:buFont typeface="Arial" panose="020B0604020202020204" pitchFamily="34" charset="0"/>
      <a:defRPr sz="1800" kern="1200" baseline="0">
        <a:solidFill>
          <a:schemeClr val="tx1"/>
        </a:solidFill>
      </a:defRPr>
    </a:lvl3pPr>
    <a:lvl4pPr marL="1371600" lvl="3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Clr>
        <a:srgbClr val="000000"/>
      </a:buClr>
      <a:buFont typeface="Arial" panose="020B0604020202020204" pitchFamily="34" charset="0"/>
      <a:defRPr sz="1800" kern="1200" baseline="0">
        <a:solidFill>
          <a:schemeClr val="tx1"/>
        </a:solidFill>
      </a:defRPr>
    </a:lvl4pPr>
    <a:lvl5pPr marL="1828800" lvl="4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Clr>
        <a:srgbClr val="000000"/>
      </a:buClr>
      <a:buFont typeface="Arial" panose="020B0604020202020204" pitchFamily="34" charset="0"/>
      <a:defRPr sz="1800" kern="1200" baseline="0">
        <a:solidFill>
          <a:schemeClr val="tx1"/>
        </a:solidFill>
      </a:defRPr>
    </a:lvl5pPr>
    <a:lvl6pPr marL="2286000" lvl="5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Clr>
        <a:srgbClr val="000000"/>
      </a:buClr>
      <a:buFont typeface="Arial" panose="020B0604020202020204" pitchFamily="34" charset="0"/>
      <a:defRPr sz="1800" kern="1200" baseline="0">
        <a:solidFill>
          <a:schemeClr val="tx1"/>
        </a:solidFill>
      </a:defRPr>
    </a:lvl6pPr>
    <a:lvl7pPr marL="2743200" lvl="6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Clr>
        <a:srgbClr val="000000"/>
      </a:buClr>
      <a:buFont typeface="Arial" panose="020B0604020202020204" pitchFamily="34" charset="0"/>
      <a:defRPr sz="1800" kern="1200" baseline="0">
        <a:solidFill>
          <a:schemeClr val="tx1"/>
        </a:solidFill>
      </a:defRPr>
    </a:lvl7pPr>
    <a:lvl8pPr marL="3200400" lvl="7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Clr>
        <a:srgbClr val="000000"/>
      </a:buClr>
      <a:buFont typeface="Arial" panose="020B0604020202020204" pitchFamily="34" charset="0"/>
      <a:defRPr sz="1800" kern="1200" baseline="0">
        <a:solidFill>
          <a:schemeClr val="tx1"/>
        </a:solidFill>
      </a:defRPr>
    </a:lvl8pPr>
    <a:lvl9pPr marL="3657600" lvl="8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Clr>
        <a:srgbClr val="000000"/>
      </a:buClr>
      <a:buFont typeface="Arial" panose="020B0604020202020204" pitchFamily="34" charset="0"/>
      <a:defRPr sz="1800" kern="1200" baseline="0">
        <a:solidFill>
          <a:schemeClr val="tx1"/>
        </a:solidFill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srgbClr val="FF0000"/>
    </p:penClr>
    <p:extLst>
      <p:ext uri="{2FDB2607-1784-4EEB-B798-7EB5836EED8A}">
        <p14:showMediaCtrls xmlns:p14="http://schemas.microsoft.com/office/powerpoint/2010/main" val="1"/>
      </p:ext>
    </p:extLst>
  </p:showPr>
  <p:clrMru>
    <a:srgbClr val="9900CC"/>
    <a:srgbClr val="00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 showGuides="1">
      <p:cViewPr varScale="1">
        <p:scale>
          <a:sx n="83" d="100"/>
          <a:sy n="83" d="100"/>
        </p:scale>
        <p:origin x="-1170" y="-90"/>
      </p:cViewPr>
      <p:guideLst>
        <p:guide orient="horz" pos="2006"/>
        <p:guide pos="2788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4" cy="72004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2" Type="http://schemas.openxmlformats.org/officeDocument/2006/relationships/tableStyles" Target="tableStyles.xml"/><Relationship Id="rId21" Type="http://schemas.openxmlformats.org/officeDocument/2006/relationships/viewProps" Target="viewProps.xml"/><Relationship Id="rId20" Type="http://schemas.openxmlformats.org/officeDocument/2006/relationships/presProps" Target="presProps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notesMaster" Target="notesMasters/notesMaster1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vert="horz"/>
          <a:lstStyle/>
          <a:p>
            <a:pPr lvl="0" algn="l"/>
            <a:endParaRPr sz="1200">
              <a:latin typeface="Aharoni" panose="02010803020104030203" charset="0"/>
              <a:ea typeface="宋体" panose="02010600030101010101" pitchFamily="2" charset="-122"/>
            </a:endParaRPr>
          </a:p>
        </p:txBody>
      </p:sp>
      <p:sp>
        <p:nvSpPr>
          <p:cNvPr id="2051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vert="horz"/>
          <a:lstStyle/>
          <a:p>
            <a:pPr lvl="0" algn="r"/>
            <a:endParaRPr sz="1200">
              <a:latin typeface="Aharoni" panose="02010803020104030203" charset="0"/>
              <a:ea typeface="宋体" panose="02010600030101010101" pitchFamily="2" charset="-122"/>
            </a:endParaRPr>
          </a:p>
        </p:txBody>
      </p:sp>
      <p:sp>
        <p:nvSpPr>
          <p:cNvPr id="2052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9525">
            <a:noFill/>
          </a:ln>
        </p:spPr>
      </p:sp>
      <p:sp>
        <p:nvSpPr>
          <p:cNvPr id="2053" name="备注占位符 4"/>
          <p:cNvSpPr>
            <a:spLocks noGrp="1" noRot="1" noChangeAspect="1"/>
          </p:cNvSpPr>
          <p:nvPr/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</a:ln>
        </p:spPr>
        <p:txBody>
          <a:bodyPr vert="horz" anchor="ctr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2054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vert="horz" anchor="b"/>
          <a:lstStyle/>
          <a:p>
            <a:pPr lvl="0" algn="l"/>
            <a:endParaRPr sz="1200">
              <a:latin typeface="Aharoni" panose="02010803020104030203" charset="0"/>
              <a:ea typeface="宋体" panose="02010600030101010101" pitchFamily="2" charset="-122"/>
            </a:endParaRPr>
          </a:p>
        </p:txBody>
      </p:sp>
      <p:sp>
        <p:nvSpPr>
          <p:cNvPr id="2055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vert="horz" anchor="b"/>
          <a:lstStyle/>
          <a:p>
            <a:pPr lvl="0" algn="r"/>
            <a:fld id="{9A0DB2DC-4C9A-4742-B13C-FB6460FD3503}" type="slidenum">
              <a:rPr lang="zh-CN" altLang="en-US" dirty="0">
                <a:ea typeface="宋体" panose="02010600030101010101" pitchFamily="2" charset="-122"/>
              </a:rPr>
            </a:fld>
            <a:endParaRPr lang="zh-CN" altLang="en-US" sz="1200" dirty="0">
              <a:latin typeface="Aharoni" panose="02010803020104030203" charset="0"/>
              <a:ea typeface="宋体" panose="02010600030101010101" pitchFamily="2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lvl="0" defTabSz="0" fontAlgn="base">
      <a:defRPr sz="1200" kern="1200"/>
    </a:lvl1pPr>
    <a:lvl2pPr marL="0" lvl="1" indent="0" defTabSz="0" fontAlgn="base">
      <a:defRPr sz="1200" kern="1200"/>
    </a:lvl2pPr>
    <a:lvl3pPr marL="0" lvl="2" indent="0" defTabSz="0" fontAlgn="base">
      <a:defRPr sz="1200" kern="1200"/>
    </a:lvl3pPr>
    <a:lvl4pPr marL="0" lvl="3" indent="0" defTabSz="0" fontAlgn="base">
      <a:defRPr sz="1200" kern="1200"/>
    </a:lvl4pPr>
    <a:lvl5pPr marL="0" lvl="4" indent="0" defTabSz="0" fontAlgn="base">
      <a:defRPr sz="1200" kern="1200"/>
    </a:lvl5pPr>
    <a:lvl6pPr marL="2286000" lvl="5" indent="0" defTabSz="0" fontAlgn="base">
      <a:defRPr sz="1200" kern="1200"/>
    </a:lvl6pPr>
    <a:lvl7pPr marL="2743200" lvl="6" indent="0" defTabSz="0" fontAlgn="base">
      <a:defRPr sz="1200" kern="1200"/>
    </a:lvl7pPr>
    <a:lvl8pPr marL="3200400" lvl="7" indent="0" defTabSz="0" fontAlgn="base">
      <a:defRPr sz="1200" kern="1200"/>
    </a:lvl8pPr>
    <a:lvl9pPr marL="3657600" lvl="8" indent="0" defTabSz="0" fontAlgn="base">
      <a:defRPr sz="1200" kern="1200"/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灯片编号占位符 2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lvl="0" algn="r"/>
            <a:fld id="{9A0DB2DC-4C9A-4742-B13C-FB6460FD3503}" type="slidenum">
              <a:rPr lang="zh-CN" altLang="en-US" dirty="0">
                <a:ea typeface="宋体" panose="02010600030101010101" pitchFamily="2" charset="-122"/>
              </a:rPr>
            </a:fld>
            <a:endParaRPr lang="zh-CN" altLang="en-US" sz="1200" dirty="0">
              <a:latin typeface="Aharoni" panose="02010803020104030203" charset="0"/>
              <a:ea typeface="宋体" panose="02010600030101010101" pitchFamily="2" charset="-122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quarter"/>
          </p:nvPr>
        </p:nvSpPr>
        <p:spPr>
          <a:xfrm>
            <a:off x="662016" y="3931500"/>
            <a:ext cx="5296132" cy="3216682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hf sldNum="0" hdr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hf sldNum="0" hdr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5293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hf sldNum="0" hdr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hf sldNum="0" hdr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hf sldNum="0" hdr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hf sldNum="0" hdr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9841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29841" y="2505075"/>
            <a:ext cx="3868340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hf sldNum="0" hdr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hf sldNum="0" hdr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hf sldNum="0" hdr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hf sldNum="0" hdr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hf sldNum="0" hdr="0"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/>
      <p:sp>
        <p:nvSpPr>
          <p:cNvPr id="1026" name="Rectang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/>
          </a:ln>
        </p:spPr>
        <p:txBody>
          <a:bodyPr anchor="ctr"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27" name="Rectangle 3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/>
          </a:ln>
        </p:spPr>
        <p:txBody>
          <a:bodyPr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1028" name="Rectangle 4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/>
          </a:ln>
        </p:spPr>
        <p:txBody>
          <a:bodyPr/>
          <a:lstStyle>
            <a:lvl1pPr>
              <a:defRPr sz="1400"/>
            </a:lvl1pPr>
          </a:lstStyle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1029" name="Rectangle 5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/>
          </a:ln>
        </p:spPr>
        <p:txBody>
          <a:bodyPr/>
          <a:lstStyle>
            <a:lvl1pPr algn="ctr">
              <a:defRPr sz="1400"/>
            </a:lvl1pPr>
          </a:lstStyle>
          <a:p>
            <a:pPr lvl="0" eaLnBrk="1" hangingPunct="1"/>
            <a:endParaRPr lang="zh-CN" altLang="en-US" dirty="0"/>
          </a:p>
        </p:txBody>
      </p:sp>
      <p:sp>
        <p:nvSpPr>
          <p:cNvPr id="1030" name="Rectangle 6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/>
          </a:ln>
        </p:spPr>
        <p:txBody>
          <a:bodyPr/>
          <a:lstStyle>
            <a:lvl1pPr algn="r">
              <a:defRPr sz="1400"/>
            </a:lvl1pPr>
          </a:lstStyle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/>
  <p:txStyles>
    <p:titleStyle>
      <a:lvl1pPr marL="0" lvl="0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har char="–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6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6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6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6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7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5.png"/><Relationship Id="rId3" Type="http://schemas.microsoft.com/office/2007/relationships/media" Target="file:///F:\&#35838;&#20214;\&#12298;&#35299;&#35835;&#12299;&#25945;&#24072;&#29992;&#20070;\&#20864;&#25945;\&#19971;&#19979;\&#12298;&#35299;&#35835;&#12299;&#20864;&#25945;&#33521;&#35821;&#19971;&#19979;ppt\&#20864;&#25945;&#33521;&#35821;&#19971;&#24180;&#32423;&#19979;&#20876;&#31532;&#19968;&#21333;&#20803;\&#20864;&#25945;&#33521;&#35821;&#19971;&#24180;&#32423;&#19979;&#20876;&#31532;&#19968;&#21333;&#20803;&#31532;&#22235;&#35838;&#26102;\U1_Lesson%204%20A%20Visit%20to%20Lanzhou.mp3" TargetMode="External"/><Relationship Id="rId2" Type="http://schemas.openxmlformats.org/officeDocument/2006/relationships/audio" Target="file:///F:\&#35838;&#20214;\&#12298;&#35299;&#35835;&#12299;&#25945;&#24072;&#29992;&#20070;\&#20864;&#25945;\&#19971;&#19979;\&#12298;&#35299;&#35835;&#12299;&#20864;&#25945;&#33521;&#35821;&#19971;&#19979;ppt\&#20864;&#25945;&#33521;&#35821;&#19971;&#24180;&#32423;&#19979;&#20876;&#31532;&#19968;&#21333;&#20803;\&#20864;&#25945;&#33521;&#35821;&#19971;&#24180;&#32423;&#19979;&#20876;&#31532;&#19968;&#21333;&#20803;&#31532;&#22235;&#35838;&#26102;\U1_Lesson%204%20A%20Visit%20to%20Lanzhou.mp3" TargetMode="External"/><Relationship Id="rId1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5"/>
          <p:cNvSpPr/>
          <p:nvPr/>
        </p:nvSpPr>
        <p:spPr>
          <a:xfrm>
            <a:off x="-33337" y="4826000"/>
            <a:ext cx="9210675" cy="1177925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/>
          <a:p>
            <a:pPr lvl="0" algn="ctr">
              <a:lnSpc>
                <a:spcPct val="100000"/>
              </a:lnSpc>
            </a:pPr>
            <a:r>
              <a:rPr sz="3600" b="1" i="1" dirty="0">
                <a:solidFill>
                  <a:srgbClr val="0000CC"/>
                </a:solidFill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Lesson 4   A Visit to Lanzhou</a:t>
            </a:r>
            <a:endParaRPr sz="3600" b="1" i="1" dirty="0">
              <a:solidFill>
                <a:srgbClr val="0000CC"/>
              </a:solidFill>
              <a:latin typeface="Times New Roman" panose="02020603050405020304" pitchFamily="2" charset="0"/>
              <a:ea typeface="宋体" panose="02010600030101010101" pitchFamily="2" charset="-122"/>
              <a:sym typeface="Times New Roman" panose="02020603050405020304" pitchFamily="2" charset="0"/>
            </a:endParaRPr>
          </a:p>
        </p:txBody>
      </p:sp>
      <p:sp>
        <p:nvSpPr>
          <p:cNvPr id="3075" name="文本框 99"/>
          <p:cNvSpPr/>
          <p:nvPr/>
        </p:nvSpPr>
        <p:spPr>
          <a:xfrm>
            <a:off x="684213" y="693738"/>
            <a:ext cx="7883525" cy="76200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lvl="0" indent="0" algn="ctr">
              <a:lnSpc>
                <a:spcPct val="100000"/>
              </a:lnSpc>
            </a:pPr>
            <a:r>
              <a:rPr lang="en-US" altLang="zh-CN" sz="4400" b="1">
                <a:solidFill>
                  <a:srgbClr val="FF0000"/>
                </a:solidFill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Unit 1</a:t>
            </a:r>
            <a:r>
              <a:rPr lang="zh-CN" altLang="en-US" sz="4400" b="1">
                <a:solidFill>
                  <a:srgbClr val="FF0000"/>
                </a:solidFill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　</a:t>
            </a:r>
            <a:r>
              <a:rPr lang="en-US" altLang="zh-CN" sz="4400" b="1">
                <a:solidFill>
                  <a:srgbClr val="FF0000"/>
                </a:solidFill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A Trip to the Silk Road</a:t>
            </a:r>
            <a:endParaRPr lang="en-US" altLang="zh-CN" sz="4400" b="1">
              <a:solidFill>
                <a:srgbClr val="FF0000"/>
              </a:solidFill>
              <a:latin typeface="Times New Roman" panose="02020603050405020304" pitchFamily="2" charset="0"/>
              <a:ea typeface="宋体" panose="02010600030101010101" pitchFamily="2" charset="-122"/>
              <a:sym typeface="Times New Roman" panose="02020603050405020304" pitchFamily="2" charset="0"/>
            </a:endParaRPr>
          </a:p>
        </p:txBody>
      </p:sp>
      <p:pic>
        <p:nvPicPr>
          <p:cNvPr id="3076" name="图片 3075" descr="沙漠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2124075" y="1773238"/>
            <a:ext cx="5111750" cy="31686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" name="矩形 4"/>
          <p:cNvSpPr/>
          <p:nvPr/>
        </p:nvSpPr>
        <p:spPr>
          <a:xfrm>
            <a:off x="0" y="142852"/>
            <a:ext cx="642938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zh-CN" altLang="en-US" sz="24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七年级英语</a:t>
            </a:r>
            <a:r>
              <a:rPr lang="en-US" altLang="zh-CN" sz="24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·</a:t>
            </a:r>
            <a:r>
              <a:rPr lang="zh-CN" altLang="en-US" sz="24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下    新课标 </a:t>
            </a:r>
            <a:r>
              <a:rPr lang="en-US" altLang="zh-CN" sz="24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[</a:t>
            </a:r>
            <a:r>
              <a:rPr lang="zh-CN" altLang="en-US" sz="24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冀教</a:t>
            </a:r>
            <a:r>
              <a:rPr lang="en-US" altLang="zh-CN" sz="24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]</a:t>
            </a:r>
            <a:endParaRPr lang="zh-CN" altLang="en-US" sz="24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9" presetClass="entr" presetSubtype="0" accel="10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" grpId="0" bldLvl="0"/>
      <p:bldP spid="3074" grpId="1" bldLvl="0"/>
      <p:bldP spid="3075" grpId="0" bldLvl="0"/>
      <p:bldP spid="3075" grpId="1" bldLvl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1148715" y="526733"/>
            <a:ext cx="5080000" cy="4846320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</a:ln>
        </p:spPr>
        <p:txBody>
          <a:bodyPr>
            <a:spAutoFit/>
          </a:bodyPr>
          <a:lstStyle/>
          <a:p>
            <a:pPr marL="0" indent="228600" algn="l"/>
            <a:r>
              <a:rPr lang="en-US" altLang="zh-CN" sz="2400" b="1" u="sng" dirty="0">
                <a:solidFill>
                  <a:srgbClr val="9900CC"/>
                </a:solidFill>
                <a:latin typeface="Times New Roman" panose="02020603050405020304" pitchFamily="2" charset="0"/>
                <a:ea typeface="NEU-HZ-S92" charset="0"/>
                <a:cs typeface="NEU-HZ-S92" charset="0"/>
              </a:rPr>
              <a:t>4.This road will lead us to the Yellow River. </a:t>
            </a:r>
            <a:endParaRPr lang="en-US" altLang="zh-CN" sz="2400" b="1" u="sng" dirty="0">
              <a:solidFill>
                <a:srgbClr val="9900CC"/>
              </a:solidFill>
              <a:latin typeface="Times New Roman" panose="02020603050405020304" pitchFamily="2" charset="0"/>
              <a:ea typeface="NEU-HZ-S92" charset="0"/>
              <a:cs typeface="NEU-HZ-S92" charset="0"/>
            </a:endParaRPr>
          </a:p>
          <a:p>
            <a:r>
              <a:rPr lang="zh-CN" altLang="en-US" sz="2400" b="1" dirty="0" smtClean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   </a:t>
            </a:r>
            <a:r>
              <a:rPr lang="zh-CN" altLang="en-US" sz="2400" b="1" u="none" dirty="0" smtClean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lead </a:t>
            </a:r>
            <a:r>
              <a:rPr lang="zh-CN" altLang="en-US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somebody to…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意为“带领某人去某地”,介词to后加表示地点的名词或代词。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  <a:p>
            <a:pPr marL="0" indent="228600" algn="l"/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Li Ming, please lead Jenny to the classroom.She is new here.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李明,请带詹妮去教室。她是这儿新来的。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  <a:p>
            <a:r>
              <a:rPr lang="zh-CN" altLang="en-US" sz="2400" b="1" u="none" dirty="0" smtClean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 【</a:t>
            </a:r>
            <a:r>
              <a:rPr lang="zh-CN" altLang="en-US" sz="2400" b="1" u="none" dirty="0" smtClean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拓展</a:t>
            </a:r>
            <a:r>
              <a:rPr lang="zh-CN" altLang="en-US" sz="2400" b="1" u="none" dirty="0" smtClean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】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　</a:t>
            </a:r>
            <a:r>
              <a:rPr lang="zh-CN" altLang="en-US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lead somebody to do something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意为“带领某人做某事”。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  <a:p>
            <a:pPr marL="0" indent="228600" algn="l"/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Zhang Hong, you can lead them to play games on the playground.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张红,你可以带他们去操场做游戏了。</a:t>
            </a:r>
            <a:endParaRPr lang="zh-CN" altLang="en-US" sz="2400" b="1" dirty="0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</p:txBody>
      </p:sp>
      <p:pic>
        <p:nvPicPr>
          <p:cNvPr id="6" name="图片 5" descr="图片107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6052185" y="4523105"/>
            <a:ext cx="1905000" cy="14287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1096010" y="492760"/>
            <a:ext cx="6161405" cy="4846320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marL="0" indent="228600" algn="l"/>
            <a:r>
              <a:rPr lang="en-US" altLang="zh-CN" sz="2400" b="1" u="sng" dirty="0">
                <a:solidFill>
                  <a:srgbClr val="9900CC"/>
                </a:solidFill>
                <a:latin typeface="Times New Roman" panose="02020603050405020304" pitchFamily="2" charset="0"/>
                <a:ea typeface="NEU-HZ-S92" charset="0"/>
                <a:cs typeface="NEU-HZ-S92" charset="0"/>
              </a:rPr>
              <a:t>5.It was the first bridge over the Yellow River. </a:t>
            </a:r>
            <a:endParaRPr lang="en-US" altLang="zh-CN" sz="2400" b="1" u="sng" dirty="0">
              <a:solidFill>
                <a:srgbClr val="9900CC"/>
              </a:solidFill>
              <a:latin typeface="Times New Roman" panose="02020603050405020304" pitchFamily="2" charset="0"/>
              <a:ea typeface="NEU-HZ-S92" charset="0"/>
              <a:cs typeface="NEU-HZ-S92" charset="0"/>
            </a:endParaRPr>
          </a:p>
          <a:p>
            <a:r>
              <a:rPr lang="zh-CN" altLang="en-US" sz="2400" b="1" u="none" dirty="0" smtClean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  over</a:t>
            </a:r>
            <a:r>
              <a:rPr lang="zh-CN" altLang="en-US" sz="2400" b="1" u="none" dirty="0" smtClean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用作介词,意为“在……上(指垂直的正上方)”。 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  <a:p>
            <a:pPr marL="0" indent="228600" algn="l"/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There is a light over the desk.</a:t>
            </a:r>
            <a:endParaRPr lang="en-US" altLang="zh-CN" sz="2400" b="1" i="1" u="none" dirty="0">
              <a:solidFill>
                <a:srgbClr val="0000CC"/>
              </a:solidFill>
              <a:latin typeface="Times New Roman" panose="02020603050405020304" pitchFamily="2" charset="0"/>
              <a:ea typeface="NEU-BZ-S92" charset="0"/>
              <a:cs typeface="NEU-BZ-S92" charset="0"/>
            </a:endParaRPr>
          </a:p>
          <a:p>
            <a:pPr marL="0" indent="228600" algn="l"/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桌子上方有一盏灯。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  <a:p>
            <a:r>
              <a:rPr lang="zh-CN" altLang="en-US" sz="2400" b="1" u="none" dirty="0" smtClean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【</a:t>
            </a:r>
            <a:r>
              <a:rPr lang="zh-CN" altLang="en-US" sz="2400" b="1" u="none" dirty="0" smtClean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拓展</a:t>
            </a:r>
            <a:r>
              <a:rPr lang="zh-CN" altLang="en-US" sz="2400" b="1" u="none" dirty="0" smtClean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】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　(1)</a:t>
            </a:r>
            <a:r>
              <a:rPr lang="zh-CN" altLang="en-US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over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还有“越过”的意思。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  <a:p>
            <a:pPr marL="0" indent="228600" algn="l"/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I can jump over the wall.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我能跳过这堵墙。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  <a:p>
            <a:pPr marL="0" indent="228600" algn="l"/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(2)</a:t>
            </a:r>
            <a:r>
              <a:rPr lang="zh-CN" altLang="en-US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be over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结束。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  <a:p>
            <a:pPr marL="0" indent="228600" algn="l"/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Class is over.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下课了。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  <a:p>
            <a:pPr marL="0" indent="228600" algn="l"/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(3)</a:t>
            </a:r>
            <a:r>
              <a:rPr lang="zh-CN" altLang="en-US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over and over(again)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反复地,一再地。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  <a:p>
            <a:pPr marL="0" indent="228600" algn="l"/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My sister draws the same picture over and over again.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我妹妹反复地画同一幅画。</a:t>
            </a:r>
            <a:endParaRPr lang="zh-CN" altLang="en-US" sz="2400" b="1" dirty="0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</p:txBody>
      </p:sp>
      <p:pic>
        <p:nvPicPr>
          <p:cNvPr id="6" name="图片 5" descr="图片107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6791325" y="4562475"/>
            <a:ext cx="1905000" cy="14287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3" dur="80"/>
                                        <p:tgtEl>
                                          <p:spTgt spid="10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4" dur="80"/>
                                        <p:tgtEl>
                                          <p:spTgt spid="10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5" dur="80"/>
                                        <p:tgtEl>
                                          <p:spTgt spid="10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0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0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6" dur="80"/>
                                        <p:tgtEl>
                                          <p:spTgt spid="10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7" dur="80"/>
                                        <p:tgtEl>
                                          <p:spTgt spid="10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8" dur="80"/>
                                        <p:tgtEl>
                                          <p:spTgt spid="10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0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0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1372870" y="682308"/>
            <a:ext cx="5080000" cy="2651760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</a:ln>
        </p:spPr>
        <p:txBody>
          <a:bodyPr>
            <a:spAutoFit/>
          </a:bodyPr>
          <a:lstStyle/>
          <a:p>
            <a:pPr marL="0" indent="228600" algn="l"/>
            <a:r>
              <a:rPr lang="en-US" altLang="zh-CN" sz="2400" b="1" u="sng" dirty="0">
                <a:solidFill>
                  <a:srgbClr val="9900CC"/>
                </a:solidFill>
                <a:latin typeface="Times New Roman" panose="02020603050405020304" pitchFamily="2" charset="0"/>
                <a:ea typeface="NEU-HZ-S92" charset="0"/>
                <a:cs typeface="NEU-HZ-S92" charset="0"/>
              </a:rPr>
              <a:t>6.The Silk Road crossed the Yellow River in Lanzhou. </a:t>
            </a:r>
            <a:endParaRPr lang="en-US" altLang="zh-CN" sz="2400" b="1" u="sng" dirty="0">
              <a:solidFill>
                <a:srgbClr val="9900CC"/>
              </a:solidFill>
              <a:latin typeface="Times New Roman" panose="02020603050405020304" pitchFamily="2" charset="0"/>
              <a:ea typeface="NEU-HZ-S92" charset="0"/>
              <a:cs typeface="NEU-HZ-S92" charset="0"/>
            </a:endParaRPr>
          </a:p>
          <a:p>
            <a:r>
              <a:rPr lang="en-US" altLang="zh-CN" sz="2400" b="1" i="1" u="none" dirty="0" smtClean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    cross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用作动词,意为“穿过”,同义短语为:</a:t>
            </a:r>
            <a:r>
              <a:rPr lang="zh-CN" altLang="en-US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go across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。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  <a:p>
            <a:pPr marL="0" indent="228600" algn="l"/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Don’t cross the street when the traffic lights are red.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当交通灯是红色的时候,不要穿过街道。</a:t>
            </a:r>
            <a:endParaRPr lang="zh-CN" altLang="en-US" sz="2400" b="1" dirty="0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</p:txBody>
      </p:sp>
      <p:pic>
        <p:nvPicPr>
          <p:cNvPr id="6" name="图片 5" descr="图片107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6210935" y="2993390"/>
            <a:ext cx="1905000" cy="14287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1332865" y="487680"/>
            <a:ext cx="5647055" cy="4480560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marL="0" indent="228600" algn="l"/>
            <a:r>
              <a:rPr lang="en-US" altLang="zh-CN" sz="2400" b="1" u="sng" dirty="0">
                <a:solidFill>
                  <a:srgbClr val="9900CC"/>
                </a:solidFill>
                <a:latin typeface="Times New Roman" panose="02020603050405020304" pitchFamily="2" charset="0"/>
                <a:ea typeface="NEU-HZ-S92" charset="0"/>
                <a:cs typeface="NEU-HZ-S92" charset="0"/>
              </a:rPr>
              <a:t>7.A mother with a baby! </a:t>
            </a:r>
            <a:endParaRPr lang="en-US" altLang="zh-CN" sz="2400" b="1" u="sng" dirty="0">
              <a:solidFill>
                <a:srgbClr val="9900CC"/>
              </a:solidFill>
              <a:latin typeface="Times New Roman" panose="02020603050405020304" pitchFamily="2" charset="0"/>
              <a:ea typeface="NEU-HZ-S92" charset="0"/>
              <a:cs typeface="NEU-HZ-S92" charset="0"/>
            </a:endParaRPr>
          </a:p>
          <a:p>
            <a:r>
              <a:rPr lang="zh-CN" altLang="en-US" sz="2400" b="1" u="none" dirty="0" smtClean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   with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用作介词,意为“和”。 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  <a:p>
            <a:pPr marL="0" indent="228600" algn="l"/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John lives with his parents.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  <a:p>
            <a:pPr marL="0" indent="228600" algn="l"/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约翰和他的父母住在一起。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  <a:p>
            <a:r>
              <a:rPr lang="zh-CN" altLang="en-US" sz="2400" b="1" u="none" dirty="0" smtClean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【</a:t>
            </a:r>
            <a:r>
              <a:rPr lang="zh-CN" altLang="en-US" sz="2400" b="1" u="none" dirty="0" smtClean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拓展</a:t>
            </a:r>
            <a:r>
              <a:rPr lang="zh-CN" altLang="en-US" sz="2400" b="1" u="none" dirty="0" smtClean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】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　</a:t>
            </a:r>
            <a:r>
              <a:rPr lang="zh-CN" altLang="en-US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with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用作介词,还有下列意思。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  <a:p>
            <a:pPr marL="0" indent="228600" algn="l"/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(1)“有”。 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  <a:p>
            <a:pPr marL="0" indent="228600" algn="l"/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Here is a girl with long hair.</a:t>
            </a:r>
            <a:endParaRPr lang="en-US" altLang="zh-CN" sz="2400" b="1" i="1" u="none" dirty="0">
              <a:solidFill>
                <a:srgbClr val="0000CC"/>
              </a:solidFill>
              <a:latin typeface="Times New Roman" panose="02020603050405020304" pitchFamily="2" charset="0"/>
              <a:ea typeface="NEU-BZ-S92" charset="0"/>
              <a:cs typeface="NEU-BZ-S92" charset="0"/>
            </a:endParaRPr>
          </a:p>
          <a:p>
            <a:pPr marL="0" indent="228600" algn="l"/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这是一个有长头发的女孩。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  <a:p>
            <a:pPr marL="0" indent="228600" algn="l"/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(2)“带着”。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  <a:p>
            <a:pPr marL="0" indent="228600" algn="l"/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I didn’t take money with me.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我没有带钱。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  <a:p>
            <a:pPr marL="0" indent="228600" algn="l"/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(3)“用”+ 工具。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  <a:p>
            <a:pPr marL="0" indent="228600" algn="l"/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Write with a pen.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用钢笔写。</a:t>
            </a:r>
            <a:endParaRPr lang="zh-CN" altLang="en-US" sz="2400" b="1" dirty="0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</p:txBody>
      </p:sp>
      <p:pic>
        <p:nvPicPr>
          <p:cNvPr id="6" name="图片 5" descr="图片107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6791325" y="4562475"/>
            <a:ext cx="1905000" cy="14287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9" dur="80"/>
                                        <p:tgtEl>
                                          <p:spTgt spid="1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0" dur="80"/>
                                        <p:tgtEl>
                                          <p:spTgt spid="1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1" dur="80"/>
                                        <p:tgtEl>
                                          <p:spTgt spid="1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0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0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0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6" dur="80"/>
                                        <p:tgtEl>
                                          <p:spTgt spid="10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7" dur="80"/>
                                        <p:tgtEl>
                                          <p:spTgt spid="10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8" dur="80"/>
                                        <p:tgtEl>
                                          <p:spTgt spid="10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0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0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9" dur="80"/>
                                        <p:tgtEl>
                                          <p:spTgt spid="10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60" dur="80"/>
                                        <p:tgtEl>
                                          <p:spTgt spid="10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1" dur="80"/>
                                        <p:tgtEl>
                                          <p:spTgt spid="10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00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00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779145" y="1002665"/>
            <a:ext cx="7005320" cy="2677656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indent="228600"/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Work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in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 err="1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groups.Draw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or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create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your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own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 err="1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statue.Then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present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it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to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class.</a:t>
            </a:r>
            <a:endParaRPr lang="en-US" altLang="zh-CN" sz="2800" b="1" u="none" dirty="0">
              <a:solidFill>
                <a:srgbClr val="9900CC"/>
              </a:solidFill>
              <a:latin typeface="Times New Roman" panose="02020603050405020304" pitchFamily="2" charset="0"/>
              <a:ea typeface="NEU-BZ-S92" charset="0"/>
              <a:cs typeface="NEU-BZ-S92" charset="0"/>
            </a:endParaRPr>
          </a:p>
          <a:p>
            <a:r>
              <a:rPr lang="en-US" altLang="zh-CN" sz="2800" b="1" i="1" u="none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Task</a:t>
            </a:r>
            <a:r>
              <a:rPr lang="en-US" altLang="zh-CN" sz="2800" b="1" i="1" u="none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i="1" u="none" dirty="0" smtClean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tips</a:t>
            </a:r>
            <a:r>
              <a:rPr lang="en-US" altLang="zh-CN" sz="2800" b="1" i="1" u="none" dirty="0" smtClean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:</a:t>
            </a:r>
            <a:endParaRPr lang="en-US" altLang="zh-CN" sz="2800" b="1" i="1" u="none" dirty="0" smtClean="0">
              <a:solidFill>
                <a:srgbClr val="FF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  <a:p>
            <a:r>
              <a:rPr lang="en-US" altLang="zh-CN" sz="2800" b="1" i="1" u="none" dirty="0" smtClean="0">
                <a:solidFill>
                  <a:srgbClr val="00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Where</a:t>
            </a:r>
            <a:r>
              <a:rPr lang="en-US" altLang="zh-CN" sz="2800" b="1" i="1" u="none" dirty="0" smtClean="0">
                <a:solidFill>
                  <a:srgbClr val="00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is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i="1" u="none" dirty="0" smtClean="0">
                <a:solidFill>
                  <a:srgbClr val="00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statue</a:t>
            </a:r>
            <a:r>
              <a:rPr lang="en-US" altLang="zh-CN" sz="2800" b="1" i="1" u="none" dirty="0" smtClean="0">
                <a:solidFill>
                  <a:srgbClr val="00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?</a:t>
            </a:r>
            <a:endParaRPr lang="en-US" altLang="zh-CN" sz="2800" b="1" i="1" u="none" dirty="0" smtClean="0">
              <a:solidFill>
                <a:srgbClr val="0000CC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  <a:p>
            <a:endParaRPr lang="en-US" altLang="zh-CN" sz="2800" b="1" i="1" u="none" dirty="0" smtClean="0">
              <a:solidFill>
                <a:srgbClr val="0000CC"/>
              </a:solidFill>
              <a:latin typeface="Times New Roman" panose="02020603050405020304" pitchFamily="2" charset="0"/>
              <a:ea typeface="NEU-BZ-S92" charset="0"/>
              <a:cs typeface="NEU-BZ-S92" charset="0"/>
            </a:endParaRPr>
          </a:p>
          <a:p>
            <a:r>
              <a:rPr lang="en-US" altLang="zh-CN" sz="2800" b="1" i="1" u="none" dirty="0" smtClean="0">
                <a:solidFill>
                  <a:srgbClr val="00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Is</a:t>
            </a:r>
            <a:r>
              <a:rPr lang="en-US" altLang="zh-CN" sz="2800" b="1" i="1" u="none" dirty="0" smtClean="0">
                <a:solidFill>
                  <a:srgbClr val="00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statue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an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animal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, 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a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person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or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a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thing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?</a:t>
            </a:r>
            <a:endParaRPr lang="en-US" altLang="zh-CN" sz="2800" b="1" i="1" u="none" dirty="0">
              <a:solidFill>
                <a:srgbClr val="0000CC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</p:txBody>
      </p:sp>
      <p:pic>
        <p:nvPicPr>
          <p:cNvPr id="13" name="图片 12" descr="图片11111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5702935" y="3991610"/>
            <a:ext cx="2687320" cy="1686560"/>
          </a:xfrm>
          <a:prstGeom prst="ellipse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845185" y="281305"/>
            <a:ext cx="7203440" cy="691896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indent="0"/>
            <a:r>
              <a:rPr lang="en-US" altLang="zh-CN" sz="2800" b="1" u="none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Fill</a:t>
            </a:r>
            <a:r>
              <a:rPr lang="en-US" altLang="zh-CN" sz="2800" b="1" u="none">
                <a:solidFill>
                  <a:srgbClr val="99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in</a:t>
            </a:r>
            <a:r>
              <a:rPr lang="en-US" altLang="zh-CN" sz="2800" b="1" u="none">
                <a:solidFill>
                  <a:srgbClr val="99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>
                <a:solidFill>
                  <a:srgbClr val="99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blanks</a:t>
            </a:r>
            <a:r>
              <a:rPr lang="en-US" altLang="zh-CN" sz="2800" b="1" u="none">
                <a:solidFill>
                  <a:srgbClr val="99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with</a:t>
            </a:r>
            <a:r>
              <a:rPr lang="en-US" altLang="zh-CN" sz="2800" b="1" u="none">
                <a:solidFill>
                  <a:srgbClr val="99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>
                <a:solidFill>
                  <a:srgbClr val="99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correct</a:t>
            </a:r>
            <a:r>
              <a:rPr lang="en-US" altLang="zh-CN" sz="2800" b="1" u="none">
                <a:solidFill>
                  <a:srgbClr val="99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forms</a:t>
            </a:r>
            <a:r>
              <a:rPr lang="en-US" altLang="zh-CN" sz="2800" b="1" u="none">
                <a:solidFill>
                  <a:srgbClr val="99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of</a:t>
            </a:r>
            <a:r>
              <a:rPr lang="en-US" altLang="zh-CN" sz="2800" b="1" u="none">
                <a:solidFill>
                  <a:srgbClr val="99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>
                <a:solidFill>
                  <a:srgbClr val="99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given</a:t>
            </a:r>
            <a:r>
              <a:rPr lang="en-US" altLang="zh-CN" sz="2800" b="1" u="none">
                <a:solidFill>
                  <a:srgbClr val="99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words.</a:t>
            </a:r>
            <a:endParaRPr lang="en-US" altLang="zh-CN" sz="2800" b="1" u="none">
              <a:solidFill>
                <a:srgbClr val="9900CC"/>
              </a:solidFill>
              <a:latin typeface="Times New Roman" panose="02020603050405020304" pitchFamily="2" charset="0"/>
              <a:ea typeface="NEU-BZ-S92" charset="0"/>
              <a:cs typeface="NEU-BZ-S92" charset="0"/>
            </a:endParaRPr>
          </a:p>
          <a:p>
            <a:pPr marL="0" indent="0"/>
            <a:endParaRPr lang="en-US" altLang="zh-CN" sz="2800" b="1" u="none">
              <a:solidFill>
                <a:srgbClr val="9900CC"/>
              </a:solidFill>
              <a:latin typeface="Times New Roman" panose="02020603050405020304" pitchFamily="2" charset="0"/>
              <a:ea typeface="NEU-BZ-S92" charset="0"/>
              <a:cs typeface="NEU-BZ-S92" charset="0"/>
            </a:endParaRPr>
          </a:p>
          <a:p>
            <a:endParaRPr lang="en-US" altLang="zh-CN" sz="2800" b="1" u="none">
              <a:solidFill>
                <a:srgbClr val="000000"/>
              </a:solidFill>
              <a:latin typeface="Times New Roman" panose="02020603050405020304" pitchFamily="2" charset="0"/>
              <a:ea typeface="NEU-HZ-S92" charset="0"/>
              <a:cs typeface="NEU-HZ-S92" charset="0"/>
            </a:endParaRPr>
          </a:p>
          <a:p>
            <a:endParaRPr lang="en-US" altLang="zh-CN" sz="2800" b="1" u="none">
              <a:solidFill>
                <a:srgbClr val="000000"/>
              </a:solidFill>
              <a:latin typeface="Times New Roman" panose="02020603050405020304" pitchFamily="2" charset="0"/>
              <a:ea typeface="NEU-HZ-S92" charset="0"/>
              <a:cs typeface="NEU-HZ-S92" charset="0"/>
            </a:endParaRPr>
          </a:p>
          <a:p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HZ-S92" charset="0"/>
                <a:cs typeface="NEU-HZ-S92" charset="0"/>
              </a:rPr>
              <a:t>1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.The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students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like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to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study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in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zh-CN" altLang="en-US" sz="2800" b="1" u="sng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　　　　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. </a:t>
            </a:r>
            <a:endParaRPr lang="en-US" altLang="zh-CN" sz="2800" b="1" u="none">
              <a:solidFill>
                <a:srgbClr val="000000"/>
              </a:solidFill>
              <a:latin typeface="Times New Roman" panose="02020603050405020304" pitchFamily="2" charset="0"/>
              <a:ea typeface="NEU-HZ-S92" charset="0"/>
              <a:cs typeface="NEU-HZ-S92" charset="0"/>
            </a:endParaRPr>
          </a:p>
          <a:p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HZ-S92" charset="0"/>
                <a:cs typeface="NEU-HZ-S92" charset="0"/>
              </a:rPr>
              <a:t>2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.Do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you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like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to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zh-CN" altLang="en-US" sz="2800" b="1" u="sng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　　　　           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after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supper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? </a:t>
            </a:r>
            <a:endParaRPr lang="en-US" altLang="zh-CN" sz="2800" b="1" u="none">
              <a:solidFill>
                <a:srgbClr val="000000"/>
              </a:solidFill>
              <a:latin typeface="Times New Roman" panose="02020603050405020304" pitchFamily="2" charset="0"/>
              <a:ea typeface="NEU-HZ-S92" charset="0"/>
              <a:cs typeface="NEU-HZ-S92" charset="0"/>
            </a:endParaRPr>
          </a:p>
          <a:p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HZ-S92" charset="0"/>
                <a:cs typeface="NEU-HZ-S92" charset="0"/>
              </a:rPr>
              <a:t>3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.We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are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helping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children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zh-CN" altLang="en-US" sz="2800" b="1" u="sng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　　　　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street. </a:t>
            </a:r>
            <a:endParaRPr lang="en-US" altLang="zh-CN" sz="2800" b="1" u="none">
              <a:solidFill>
                <a:srgbClr val="000000"/>
              </a:solidFill>
              <a:latin typeface="Times New Roman" panose="02020603050405020304" pitchFamily="2" charset="0"/>
              <a:ea typeface="NEU-HZ-S92" charset="0"/>
              <a:cs typeface="NEU-HZ-S92" charset="0"/>
            </a:endParaRPr>
          </a:p>
          <a:p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HZ-S92" charset="0"/>
                <a:cs typeface="NEU-HZ-S92" charset="0"/>
              </a:rPr>
              <a:t>4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.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—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Excuse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me.Can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I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zh-CN" altLang="en-US" sz="2800" b="1" u="sng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　　　　            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here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? </a:t>
            </a:r>
            <a:endParaRPr lang="en-US" altLang="zh-CN" sz="2800" b="1" u="none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  <a:p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—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Sure.</a:t>
            </a:r>
            <a:endParaRPr lang="en-US" altLang="zh-CN" sz="2800" b="1" u="none">
              <a:solidFill>
                <a:srgbClr val="000000"/>
              </a:solidFill>
              <a:latin typeface="Times New Roman" panose="02020603050405020304" pitchFamily="2" charset="0"/>
              <a:ea typeface="NEU-HZ-S92" charset="0"/>
              <a:cs typeface="NEU-HZ-S92" charset="0"/>
            </a:endParaRPr>
          </a:p>
          <a:p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HZ-S92" charset="0"/>
                <a:cs typeface="NEU-HZ-S92" charset="0"/>
              </a:rPr>
              <a:t>5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.Go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down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street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and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zh-CN" altLang="en-US" sz="2800" b="1" u="sng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　　　　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at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first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crossing. </a:t>
            </a:r>
            <a:endParaRPr lang="en-US" altLang="zh-CN" sz="2800" b="1" u="none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  <a:p>
            <a:pPr marL="0" indent="0"/>
            <a:endParaRPr lang="en-US" altLang="zh-CN" sz="2800" b="1" u="none">
              <a:solidFill>
                <a:srgbClr val="FF0000"/>
              </a:solidFill>
              <a:latin typeface="Times New Roman" panose="02020603050405020304" pitchFamily="2" charset="0"/>
              <a:ea typeface="NEU-BZ-S92" charset="0"/>
              <a:cs typeface="NEU-BZ-S92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679575" y="1350010"/>
            <a:ext cx="4385945" cy="94488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 anchor="t">
            <a:spAutoFit/>
          </a:bodyPr>
          <a:lstStyle/>
          <a:p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group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, 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cross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, 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go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for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a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walk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, </a:t>
            </a:r>
            <a:endParaRPr lang="en-US" altLang="zh-CN" sz="2800" b="1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  <a:sym typeface="+mn-ea"/>
            </a:endParaRPr>
          </a:p>
          <a:p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take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a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picture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, 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turn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left</a:t>
            </a:r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5648325" y="2378710"/>
            <a:ext cx="1223010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groups</a:t>
            </a:r>
            <a:endParaRPr lang="zh-CN" altLang="en-US" dirty="0"/>
          </a:p>
        </p:txBody>
      </p:sp>
      <p:sp>
        <p:nvSpPr>
          <p:cNvPr id="4" name="文本框 3"/>
          <p:cNvSpPr txBox="1"/>
          <p:nvPr/>
        </p:nvSpPr>
        <p:spPr>
          <a:xfrm>
            <a:off x="3480435" y="2800985"/>
            <a:ext cx="2167890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go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for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a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walk</a:t>
            </a:r>
            <a:endParaRPr lang="zh-CN" altLang="en-US" dirty="0"/>
          </a:p>
        </p:txBody>
      </p:sp>
      <p:sp>
        <p:nvSpPr>
          <p:cNvPr id="5" name="文本框 4"/>
          <p:cNvSpPr txBox="1"/>
          <p:nvPr/>
        </p:nvSpPr>
        <p:spPr>
          <a:xfrm>
            <a:off x="5648325" y="3268345"/>
            <a:ext cx="946785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cross</a:t>
            </a:r>
            <a:endParaRPr lang="zh-CN" altLang="en-US" dirty="0"/>
          </a:p>
        </p:txBody>
      </p:sp>
      <p:sp>
        <p:nvSpPr>
          <p:cNvPr id="6" name="文本框 5"/>
          <p:cNvSpPr txBox="1"/>
          <p:nvPr/>
        </p:nvSpPr>
        <p:spPr>
          <a:xfrm>
            <a:off x="4241800" y="4079875"/>
            <a:ext cx="2269490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take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a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picture</a:t>
            </a:r>
            <a:endParaRPr lang="zh-CN" altLang="en-US" dirty="0"/>
          </a:p>
        </p:txBody>
      </p:sp>
      <p:sp>
        <p:nvSpPr>
          <p:cNvPr id="7" name="文本框 6"/>
          <p:cNvSpPr txBox="1"/>
          <p:nvPr/>
        </p:nvSpPr>
        <p:spPr>
          <a:xfrm>
            <a:off x="4777105" y="4924425"/>
            <a:ext cx="1436370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algn="l"/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turn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left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897890" y="692150"/>
            <a:ext cx="7690485" cy="2712720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marL="0" indent="0"/>
            <a:r>
              <a:rPr lang="en-US" altLang="zh-CN" sz="6000" b="1" u="none" dirty="0">
                <a:solidFill>
                  <a:srgbClr val="FF00FF"/>
                </a:solidFill>
                <a:latin typeface="Times New Roman" panose="02020603050405020304" pitchFamily="2" charset="0"/>
                <a:ea typeface="NEU-F5-S92" charset="0"/>
                <a:cs typeface="NEU-F5-S92" charset="0"/>
              </a:rPr>
              <a:t>Homework</a:t>
            </a:r>
            <a:endParaRPr lang="en-US" altLang="zh-CN" sz="6000" b="1" u="none" dirty="0">
              <a:solidFill>
                <a:srgbClr val="FF00FF"/>
              </a:solidFill>
              <a:latin typeface="Times New Roman" panose="02020603050405020304" pitchFamily="2" charset="0"/>
              <a:ea typeface="NEU-F5-S92" charset="0"/>
              <a:cs typeface="NEU-F5-S92" charset="0"/>
            </a:endParaRPr>
          </a:p>
          <a:p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HZ-S92" charset="0"/>
                <a:cs typeface="NEU-HZ-S92" charset="0"/>
              </a:rPr>
              <a:t>1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.Learn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new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words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and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expressions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by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heart.</a:t>
            </a:r>
            <a:endParaRPr lang="en-US" altLang="zh-CN" sz="2800" b="1" u="none">
              <a:solidFill>
                <a:srgbClr val="000000"/>
              </a:solidFill>
              <a:latin typeface="Times New Roman" panose="02020603050405020304" pitchFamily="2" charset="0"/>
              <a:ea typeface="NEU-HZ-S92" charset="0"/>
              <a:cs typeface="NEU-HZ-S92" charset="0"/>
            </a:endParaRPr>
          </a:p>
          <a:p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HZ-S92" charset="0"/>
                <a:cs typeface="NEU-HZ-S92" charset="0"/>
              </a:rPr>
              <a:t>2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.Try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to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find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more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places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of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interest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in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Lanzhou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on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Internet.</a:t>
            </a:r>
            <a:endParaRPr lang="en-US" altLang="zh-CN" sz="2800" b="1" u="none" dirty="0">
              <a:solidFill>
                <a:srgbClr val="000000"/>
              </a:solidFill>
              <a:latin typeface="Times New Roman" panose="02020603050405020304" pitchFamily="2" charset="0"/>
              <a:ea typeface="NEU-HZ-S92" charset="0"/>
              <a:cs typeface="NEU-HZ-S92" charset="0"/>
            </a:endParaRPr>
          </a:p>
          <a:p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HZ-S92" charset="0"/>
                <a:cs typeface="NEU-HZ-S92" charset="0"/>
              </a:rPr>
              <a:t>3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.Prepare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for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next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lesson.</a:t>
            </a:r>
            <a:endParaRPr lang="zh-CN" altLang="en-US" sz="2800" b="1" dirty="0">
              <a:latin typeface="Times New Roman" panose="02020603050405020304" pitchFamily="2" charset="0"/>
            </a:endParaRPr>
          </a:p>
        </p:txBody>
      </p:sp>
      <p:pic>
        <p:nvPicPr>
          <p:cNvPr id="4" name="图片 3" descr="图片1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1245235" y="3729990"/>
            <a:ext cx="1774825" cy="1824355"/>
          </a:xfrm>
          <a:prstGeom prst="rect">
            <a:avLst/>
          </a:prstGeom>
        </p:spPr>
      </p:pic>
      <p:sp>
        <p:nvSpPr>
          <p:cNvPr id="2" name="动作按钮: 后退或前一项 1">
            <a:hlinkClick r:id="" action="ppaction://hlinkshowjump?jump=firstslide"/>
          </p:cNvPr>
          <p:cNvSpPr/>
          <p:nvPr/>
        </p:nvSpPr>
        <p:spPr>
          <a:xfrm>
            <a:off x="7380605" y="5373370"/>
            <a:ext cx="503555" cy="431800"/>
          </a:xfrm>
          <a:prstGeom prst="actionButtonBackPrevious">
            <a:avLst/>
          </a:prstGeom>
          <a:solidFill>
            <a:sysClr val="window" lastClr="FFFFFF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style>
          <a:lnRef idx="2">
            <a:srgbClr val="4F81BD">
              <a:shade val="50000"/>
            </a:srgbClr>
          </a:lnRef>
          <a:fillRef idx="1">
            <a:srgbClr val="4F81BD"/>
          </a:fillRef>
          <a:effectRef idx="0">
            <a:srgbClr val="4F81BD"/>
          </a:effectRef>
          <a:fontRef idx="minor">
            <a:sysClr val="window" lastClr="FFFFFF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文本框 14337"/>
          <p:cNvSpPr txBox="1"/>
          <p:nvPr/>
        </p:nvSpPr>
        <p:spPr>
          <a:xfrm>
            <a:off x="1187450" y="4941888"/>
            <a:ext cx="6553200" cy="57912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lvl="0">
              <a:spcBef>
                <a:spcPct val="50000"/>
              </a:spcBef>
            </a:pPr>
            <a:r>
              <a:rPr lang="en-US" altLang="zh-CN" sz="3200" b="1">
                <a:solidFill>
                  <a:srgbClr val="0000CC"/>
                </a:solidFill>
                <a:latin typeface="Times New Roman" panose="02020603050405020304" pitchFamily="2" charset="0"/>
                <a:ea typeface="EU-DY" pitchFamily="65" charset="-122"/>
              </a:rPr>
              <a:t>The yellow river in Lanzhou</a:t>
            </a:r>
            <a:endParaRPr lang="en-US" altLang="zh-CN" sz="3200" b="1">
              <a:solidFill>
                <a:srgbClr val="0000CC"/>
              </a:solidFill>
              <a:latin typeface="Times New Roman" panose="02020603050405020304" pitchFamily="2" charset="0"/>
              <a:ea typeface="EU-DY" pitchFamily="65" charset="-122"/>
            </a:endParaRPr>
          </a:p>
        </p:txBody>
      </p:sp>
      <p:sp>
        <p:nvSpPr>
          <p:cNvPr id="14339" name="文本框 14338"/>
          <p:cNvSpPr txBox="1"/>
          <p:nvPr/>
        </p:nvSpPr>
        <p:spPr>
          <a:xfrm>
            <a:off x="1311275" y="3506788"/>
            <a:ext cx="184150" cy="366712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lvl="0"/>
            <a:endParaRPr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14340" name="图片 14339" descr="22222222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1619250" y="404813"/>
            <a:ext cx="5689600" cy="4122737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图片 15361" descr="1111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1610995" y="824230"/>
            <a:ext cx="5329238" cy="384016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5363" name="文本框 15362"/>
          <p:cNvSpPr txBox="1"/>
          <p:nvPr/>
        </p:nvSpPr>
        <p:spPr>
          <a:xfrm>
            <a:off x="1187450" y="4941888"/>
            <a:ext cx="7561263" cy="57912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lvl="0">
              <a:spcBef>
                <a:spcPct val="50000"/>
              </a:spcBef>
            </a:pPr>
            <a:r>
              <a:rPr lang="en-US" altLang="zh-CN" sz="3200" b="1">
                <a:solidFill>
                  <a:srgbClr val="0000CC"/>
                </a:solidFill>
                <a:latin typeface="Times New Roman" panose="02020603050405020304" pitchFamily="2" charset="0"/>
                <a:ea typeface="EU-DY" pitchFamily="65" charset="-122"/>
                <a:cs typeface="+mn-ea"/>
              </a:rPr>
              <a:t>The Lanzhou Zhongshan Bridge</a:t>
            </a:r>
            <a:endParaRPr lang="en-US" altLang="zh-CN" sz="3200">
              <a:latin typeface="EU-DY" pitchFamily="65" charset="-122"/>
              <a:ea typeface="EU-DY" pitchFamily="65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170" name="内容占位符 7169"/>
          <p:cNvGraphicFramePr>
            <a:graphicFrameLocks noGrp="1"/>
          </p:cNvGraphicFramePr>
          <p:nvPr>
            <p:ph sz="half" idx="1"/>
          </p:nvPr>
        </p:nvGraphicFramePr>
        <p:xfrm>
          <a:off x="684213" y="1484313"/>
          <a:ext cx="8072438" cy="4029075"/>
        </p:xfrm>
        <a:graphic>
          <a:graphicData uri="http://schemas.openxmlformats.org/drawingml/2006/table">
            <a:tbl>
              <a:tblPr/>
              <a:tblGrid>
                <a:gridCol w="8072438"/>
              </a:tblGrid>
              <a:tr h="790575"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lnSpc>
                          <a:spcPct val="130000"/>
                        </a:lnSpc>
                        <a:spcBef>
                          <a:spcPct val="0"/>
                        </a:spcBef>
                        <a:buNone/>
                      </a:pPr>
                      <a:r>
                        <a:rPr lang="en-US" altLang="zh-CN" sz="3200" b="1" dirty="0">
                          <a:latin typeface="Times New Roman" panose="02020603050405020304" pitchFamily="2" charset="0"/>
                        </a:rPr>
                        <a:t>group          </a:t>
                      </a:r>
                      <a:r>
                        <a:rPr lang="zh-CN" altLang="en-US" sz="3200" b="1" dirty="0">
                          <a:latin typeface="Times New Roman" panose="02020603050405020304" pitchFamily="2" charset="0"/>
                        </a:rPr>
                        <a:t>群；组；团体</a:t>
                      </a:r>
                      <a:endParaRPr lang="zh-CN" altLang="en-US" sz="3200" b="1" dirty="0">
                        <a:latin typeface="Times New Roman" panose="02020603050405020304" pitchFamily="2" charset="0"/>
                      </a:endParaRPr>
                    </a:p>
                  </a:txBody>
                  <a:tcPr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723900"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lnSpc>
                          <a:spcPct val="130000"/>
                        </a:lnSpc>
                        <a:spcBef>
                          <a:spcPct val="0"/>
                        </a:spcBef>
                        <a:buNone/>
                      </a:pPr>
                      <a:r>
                        <a:rPr lang="en-US" altLang="zh-CN" sz="3200" b="1" dirty="0">
                          <a:latin typeface="Times New Roman" panose="02020603050405020304" pitchFamily="2" charset="0"/>
                        </a:rPr>
                        <a:t>bridge          </a:t>
                      </a:r>
                      <a:r>
                        <a:rPr lang="zh-CN" altLang="en-US" sz="3200" b="1" dirty="0" smtClean="0">
                          <a:latin typeface="Times New Roman" panose="02020603050405020304" pitchFamily="2" charset="0"/>
                        </a:rPr>
                        <a:t>桥梁</a:t>
                      </a:r>
                      <a:endParaRPr lang="zh-CN" altLang="en-US" sz="3200" b="1" dirty="0">
                        <a:latin typeface="Times New Roman" panose="02020603050405020304" pitchFamily="2" charset="0"/>
                      </a:endParaRPr>
                    </a:p>
                  </a:txBody>
                  <a:tcPr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723900"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lnSpc>
                          <a:spcPct val="130000"/>
                        </a:lnSpc>
                        <a:spcBef>
                          <a:spcPct val="0"/>
                        </a:spcBef>
                        <a:buNone/>
                      </a:pPr>
                      <a:r>
                        <a:rPr lang="en-US" altLang="zh-CN" sz="3200" b="1" dirty="0">
                          <a:latin typeface="Times New Roman" panose="02020603050405020304" pitchFamily="2" charset="0"/>
                        </a:rPr>
                        <a:t>cross             </a:t>
                      </a:r>
                      <a:r>
                        <a:rPr lang="zh-CN" altLang="en-US" sz="3200" b="1" dirty="0">
                          <a:latin typeface="Times New Roman" panose="02020603050405020304" pitchFamily="2" charset="0"/>
                        </a:rPr>
                        <a:t>横跨</a:t>
                      </a:r>
                      <a:r>
                        <a:rPr lang="en-US" altLang="zh-CN" sz="3200" b="1" dirty="0">
                          <a:latin typeface="Times New Roman" panose="02020603050405020304" pitchFamily="2" charset="0"/>
                        </a:rPr>
                        <a:t>;</a:t>
                      </a:r>
                      <a:r>
                        <a:rPr lang="zh-CN" altLang="en-US" sz="3200" b="1" dirty="0">
                          <a:latin typeface="Times New Roman" panose="02020603050405020304" pitchFamily="2" charset="0"/>
                        </a:rPr>
                        <a:t>横穿</a:t>
                      </a:r>
                      <a:endParaRPr lang="zh-CN" altLang="en-US" sz="3200" b="1" dirty="0">
                        <a:latin typeface="Times New Roman" panose="02020603050405020304" pitchFamily="2" charset="0"/>
                      </a:endParaRPr>
                    </a:p>
                  </a:txBody>
                  <a:tcPr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895350"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lnSpc>
                          <a:spcPct val="130000"/>
                        </a:lnSpc>
                        <a:spcBef>
                          <a:spcPct val="0"/>
                        </a:spcBef>
                        <a:buNone/>
                      </a:pPr>
                      <a:r>
                        <a:rPr lang="en-US" altLang="zh-CN" sz="3200" b="1" dirty="0">
                          <a:latin typeface="Times New Roman" panose="02020603050405020304" pitchFamily="2" charset="0"/>
                        </a:rPr>
                        <a:t>wide             </a:t>
                      </a:r>
                      <a:r>
                        <a:rPr lang="zh-CN" altLang="en-US" sz="3200" b="1" dirty="0">
                          <a:latin typeface="Times New Roman" panose="02020603050405020304" pitchFamily="2" charset="0"/>
                        </a:rPr>
                        <a:t>宽的；广泛的</a:t>
                      </a:r>
                      <a:endParaRPr lang="zh-CN" altLang="en-US" sz="3200" b="1" dirty="0">
                        <a:latin typeface="Times New Roman" panose="02020603050405020304" pitchFamily="2" charset="0"/>
                      </a:endParaRPr>
                    </a:p>
                  </a:txBody>
                  <a:tcPr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895350"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lnSpc>
                          <a:spcPct val="130000"/>
                        </a:lnSpc>
                        <a:spcBef>
                          <a:spcPct val="0"/>
                        </a:spcBef>
                        <a:buNone/>
                      </a:pPr>
                      <a:r>
                        <a:rPr lang="en-US" altLang="zh-CN" sz="3200" b="1" dirty="0">
                          <a:latin typeface="Times New Roman" panose="02020603050405020304" pitchFamily="2" charset="0"/>
                        </a:rPr>
                        <a:t>cheese           </a:t>
                      </a:r>
                      <a:r>
                        <a:rPr lang="zh-CN" altLang="en-US" sz="3200" b="1" dirty="0" smtClean="0">
                          <a:latin typeface="Times New Roman" panose="02020603050405020304" pitchFamily="2" charset="0"/>
                        </a:rPr>
                        <a:t>干酪</a:t>
                      </a:r>
                      <a:r>
                        <a:rPr lang="zh-CN" altLang="en-US" sz="3200" b="1" dirty="0">
                          <a:latin typeface="Times New Roman" panose="02020603050405020304" pitchFamily="2" charset="0"/>
                        </a:rPr>
                        <a:t>；奶酪</a:t>
                      </a:r>
                      <a:endParaRPr lang="zh-CN" altLang="en-US" sz="3200" b="1" dirty="0">
                        <a:latin typeface="Times New Roman" panose="02020603050405020304" pitchFamily="2" charset="0"/>
                      </a:endParaRPr>
                    </a:p>
                  </a:txBody>
                  <a:tcPr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7186" name="文本框 7185"/>
          <p:cNvSpPr txBox="1"/>
          <p:nvPr/>
        </p:nvSpPr>
        <p:spPr>
          <a:xfrm>
            <a:off x="2771775" y="394970"/>
            <a:ext cx="2879725" cy="701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lvl="0">
              <a:spcBef>
                <a:spcPct val="50000"/>
              </a:spcBef>
            </a:pPr>
            <a:r>
              <a:rPr lang="en-US" altLang="zh-CN" sz="4000" b="1">
                <a:solidFill>
                  <a:srgbClr val="FF0000"/>
                </a:solidFill>
                <a:latin typeface="Times New Roman" panose="02020603050405020304" pitchFamily="2" charset="0"/>
                <a:ea typeface="微软雅黑" panose="020B0503020204020204" charset="-122"/>
              </a:rPr>
              <a:t>New words</a:t>
            </a:r>
            <a:endParaRPr lang="en-US" altLang="zh-CN" sz="4000" b="1">
              <a:solidFill>
                <a:srgbClr val="FF0000"/>
              </a:solidFill>
              <a:latin typeface="Times New Roman" panose="02020603050405020304" pitchFamily="2" charset="0"/>
              <a:ea typeface="微软雅黑" panose="020B050302020402020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1042670" y="368935"/>
            <a:ext cx="7665085" cy="521208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indent="228600"/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Listen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to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dialogue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and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finish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Exercise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1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in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Let’s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Do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It.</a:t>
            </a:r>
            <a:endParaRPr lang="en-US" altLang="zh-CN" sz="2800" b="1" u="none" dirty="0">
              <a:solidFill>
                <a:srgbClr val="9900CC"/>
              </a:solidFill>
              <a:latin typeface="Times New Roman" panose="02020603050405020304" pitchFamily="2" charset="0"/>
              <a:ea typeface="NEU-BZ-S92" charset="0"/>
              <a:cs typeface="NEU-BZ-S92" charset="0"/>
            </a:endParaRPr>
          </a:p>
          <a:p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(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1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)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group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(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drives/walks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)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along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Yellow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River.</a:t>
            </a:r>
            <a:endParaRPr lang="en-US" altLang="zh-CN" sz="2800" b="1" u="none" dirty="0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  <a:p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(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2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)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Lanzhou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Zhongshan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Bridge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is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(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first/second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)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bridge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over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Yellow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River.</a:t>
            </a:r>
            <a:endParaRPr lang="en-US" altLang="zh-CN" sz="2800" b="1" u="none" dirty="0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  <a:p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(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3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)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They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see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(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a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statue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of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a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mother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with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a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baby/a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statue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of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a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father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with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a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baby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)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beside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Yellow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River.</a:t>
            </a:r>
            <a:endParaRPr lang="en-US" altLang="zh-CN" sz="2800" b="1" u="none" dirty="0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  <a:p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(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4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)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They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(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can/can’t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)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take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a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picture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in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front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of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statue.</a:t>
            </a:r>
            <a:endParaRPr lang="en-US" altLang="zh-CN" sz="2800" b="1" u="none" dirty="0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  <a:p>
            <a:pPr marL="0" indent="228600"/>
            <a:endParaRPr lang="zh-CN" altLang="en-US" sz="2800" b="1" dirty="0">
              <a:latin typeface="Times New Roman" panose="02020603050405020304" pitchFamily="2" charset="0"/>
            </a:endParaRPr>
          </a:p>
        </p:txBody>
      </p:sp>
      <p:sp>
        <p:nvSpPr>
          <p:cNvPr id="2" name="椭圆 1"/>
          <p:cNvSpPr/>
          <p:nvPr/>
        </p:nvSpPr>
        <p:spPr>
          <a:xfrm>
            <a:off x="3063875" y="2992755"/>
            <a:ext cx="4900930" cy="431800"/>
          </a:xfrm>
          <a:prstGeom prst="ellipse">
            <a:avLst/>
          </a:prstGeom>
          <a:noFill/>
          <a:ln w="28575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椭圆 2"/>
          <p:cNvSpPr/>
          <p:nvPr/>
        </p:nvSpPr>
        <p:spPr>
          <a:xfrm>
            <a:off x="2425700" y="4358005"/>
            <a:ext cx="742315" cy="340360"/>
          </a:xfrm>
          <a:prstGeom prst="ellipse">
            <a:avLst/>
          </a:prstGeom>
          <a:noFill/>
          <a:ln w="28575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椭圆 3"/>
          <p:cNvSpPr/>
          <p:nvPr/>
        </p:nvSpPr>
        <p:spPr>
          <a:xfrm>
            <a:off x="1042035" y="2613660"/>
            <a:ext cx="974090" cy="379095"/>
          </a:xfrm>
          <a:prstGeom prst="ellipse">
            <a:avLst/>
          </a:prstGeom>
          <a:noFill/>
          <a:ln w="28575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椭圆 4"/>
          <p:cNvSpPr/>
          <p:nvPr/>
        </p:nvSpPr>
        <p:spPr>
          <a:xfrm>
            <a:off x="4210050" y="1360805"/>
            <a:ext cx="1097915" cy="304800"/>
          </a:xfrm>
          <a:prstGeom prst="ellipse">
            <a:avLst/>
          </a:prstGeom>
          <a:noFill/>
          <a:ln w="28575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1" name="图片 10" descr="a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5307965" y="4853940"/>
            <a:ext cx="2292350" cy="1379220"/>
          </a:xfrm>
          <a:prstGeom prst="ellipse">
            <a:avLst/>
          </a:prstGeom>
        </p:spPr>
      </p:pic>
      <p:pic>
        <p:nvPicPr>
          <p:cNvPr id="8" name="U1_Lesson 4 A Visit to Lanzhou.mp3">
            <a:hlinkClick r:id="" action="ppaction://media"/>
          </p:cNvPr>
          <p:cNvPicPr>
            <a:picLocks noRot="1"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link="rId3"/>
              </p:ext>
            </p:extLst>
          </p:nvPr>
        </p:nvPicPr>
        <p:blipFill>
          <a:blip r:embed="rId4" cstate="print"/>
          <a:stretch>
            <a:fillRect/>
          </a:stretch>
        </p:blipFill>
        <p:spPr>
          <a:xfrm>
            <a:off x="8100245" y="908825"/>
            <a:ext cx="800445" cy="80044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7" dur="80429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audio>
              <p:cMediaNode>
                <p:cTn id="2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  <p:bldLst>
      <p:bldP spid="2" grpId="0" animBg="1"/>
      <p:bldP spid="3" grpId="0" animBg="1"/>
      <p:bldP spid="4" grpId="0" animBg="1"/>
      <p:bldP spid="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1346200" y="389255"/>
            <a:ext cx="7343140" cy="606552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indent="228600"/>
            <a:r>
              <a:rPr lang="en-US" altLang="zh-CN" sz="2800" b="1" u="none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Read</a:t>
            </a:r>
            <a:r>
              <a:rPr lang="en-US" altLang="zh-CN" sz="2800" b="1" u="none">
                <a:solidFill>
                  <a:srgbClr val="99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>
                <a:solidFill>
                  <a:srgbClr val="99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lesson</a:t>
            </a:r>
            <a:r>
              <a:rPr lang="en-US" altLang="zh-CN" sz="2800" b="1" u="none">
                <a:solidFill>
                  <a:srgbClr val="99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and</a:t>
            </a:r>
            <a:r>
              <a:rPr lang="en-US" altLang="zh-CN" sz="2800" b="1" u="none">
                <a:solidFill>
                  <a:srgbClr val="99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finish</a:t>
            </a:r>
            <a:r>
              <a:rPr lang="en-US" altLang="zh-CN" sz="2800" b="1" u="none">
                <a:solidFill>
                  <a:srgbClr val="99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Exercise</a:t>
            </a:r>
            <a:r>
              <a:rPr lang="en-US" altLang="zh-CN" sz="2800" b="1" u="none">
                <a:solidFill>
                  <a:srgbClr val="99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2</a:t>
            </a:r>
            <a:r>
              <a:rPr lang="en-US" altLang="zh-CN" sz="2800" b="1" u="none">
                <a:solidFill>
                  <a:srgbClr val="99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in</a:t>
            </a:r>
            <a:r>
              <a:rPr lang="en-US" altLang="zh-CN" sz="2800" b="1" u="none">
                <a:solidFill>
                  <a:srgbClr val="99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Let’s</a:t>
            </a:r>
            <a:r>
              <a:rPr lang="en-US" altLang="zh-CN" sz="2800" b="1" u="none">
                <a:solidFill>
                  <a:srgbClr val="99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Do</a:t>
            </a:r>
            <a:r>
              <a:rPr lang="en-US" altLang="zh-CN" sz="2800" b="1" u="none">
                <a:solidFill>
                  <a:srgbClr val="99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It.</a:t>
            </a:r>
            <a:endParaRPr lang="en-US" altLang="zh-CN" sz="2800" b="1" u="none">
              <a:solidFill>
                <a:srgbClr val="9900CC"/>
              </a:solidFill>
              <a:latin typeface="Times New Roman" panose="02020603050405020304" pitchFamily="2" charset="0"/>
              <a:ea typeface="NEU-BZ-S92" charset="0"/>
              <a:cs typeface="NEU-BZ-S92" charset="0"/>
            </a:endParaRPr>
          </a:p>
          <a:p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(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1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)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How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long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is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Yellow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River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?</a:t>
            </a:r>
            <a:endParaRPr lang="en-US" altLang="zh-CN" sz="2800" b="1" u="none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  <a:p>
            <a:pPr marL="0" indent="228600"/>
            <a:endParaRPr lang="en-US" altLang="zh-CN" sz="2800" b="1" u="none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  <a:p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(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2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)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What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do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Chinese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people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call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Yellow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River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?</a:t>
            </a:r>
            <a:endParaRPr lang="en-US" altLang="zh-CN" sz="2800" b="1" u="none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  <a:p>
            <a:pPr marL="0" indent="228600"/>
            <a:endParaRPr lang="en-US" altLang="zh-CN" sz="2800" b="1" u="none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  <a:p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(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3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)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Where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does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group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see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Mother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River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Statue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?</a:t>
            </a:r>
            <a:endParaRPr lang="en-US" altLang="zh-CN" sz="2800" b="1" u="none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  <a:p>
            <a:pPr marL="0" indent="228600"/>
            <a:endParaRPr lang="en-US" altLang="zh-CN" sz="2800" b="1" u="none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  <a:p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(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4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)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What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do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children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say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when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Ms.Martin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takes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their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picture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?</a:t>
            </a:r>
            <a:endParaRPr lang="en-US" altLang="zh-CN" sz="2800" b="1" u="none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  <a:p>
            <a:pPr marL="0" indent="228600"/>
            <a:endParaRPr lang="en-US" altLang="zh-CN" sz="2800" b="1" u="none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  <a:p>
            <a:pPr marL="0" indent="228600"/>
            <a:endParaRPr lang="en-US" altLang="zh-CN" sz="2800" b="1" u="none">
              <a:solidFill>
                <a:srgbClr val="FF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193800" y="1653540"/>
            <a:ext cx="7495540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The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Yellow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River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is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about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5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400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kilometres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long.</a:t>
            </a:r>
            <a:endParaRPr lang="zh-CN" altLang="en-US" dirty="0"/>
          </a:p>
        </p:txBody>
      </p:sp>
      <p:sp>
        <p:nvSpPr>
          <p:cNvPr id="3" name="文本框 2"/>
          <p:cNvSpPr txBox="1"/>
          <p:nvPr/>
        </p:nvSpPr>
        <p:spPr>
          <a:xfrm>
            <a:off x="1481455" y="2925445"/>
            <a:ext cx="4332605" cy="5181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The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Mother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River.</a:t>
            </a:r>
            <a:endParaRPr lang="zh-CN" altLang="en-US" dirty="0"/>
          </a:p>
        </p:txBody>
      </p:sp>
      <p:sp>
        <p:nvSpPr>
          <p:cNvPr id="4" name="文本框 3"/>
          <p:cNvSpPr txBox="1"/>
          <p:nvPr/>
        </p:nvSpPr>
        <p:spPr>
          <a:xfrm>
            <a:off x="1481455" y="4151630"/>
            <a:ext cx="5335270" cy="5181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Beside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the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Yellow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River.</a:t>
            </a:r>
            <a:endParaRPr lang="zh-CN" altLang="en-US" dirty="0"/>
          </a:p>
        </p:txBody>
      </p:sp>
      <p:sp>
        <p:nvSpPr>
          <p:cNvPr id="5" name="文本框 4"/>
          <p:cNvSpPr txBox="1"/>
          <p:nvPr/>
        </p:nvSpPr>
        <p:spPr>
          <a:xfrm>
            <a:off x="1187765" y="5517145"/>
            <a:ext cx="1596390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indent="228600" algn="l"/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Cheese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!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1174750" y="895985"/>
            <a:ext cx="5080000" cy="3785652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</a:ln>
        </p:spPr>
        <p:txBody>
          <a:bodyPr>
            <a:spAutoFit/>
          </a:bodyPr>
          <a:lstStyle/>
          <a:p>
            <a:pPr marL="0" indent="0"/>
            <a:r>
              <a:rPr lang="zh-CN" altLang="en-US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☆</a:t>
            </a:r>
            <a:r>
              <a:rPr lang="zh-CN" altLang="en-US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方正黑体_GBK" charset="0"/>
                <a:cs typeface="方正黑体_GBK" charset="0"/>
              </a:rPr>
              <a:t>教材解读</a:t>
            </a:r>
            <a:r>
              <a:rPr lang="zh-CN" altLang="en-US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☆</a:t>
            </a:r>
            <a:endParaRPr lang="zh-CN" altLang="en-US" sz="2400" b="1" u="none" dirty="0">
              <a:solidFill>
                <a:srgbClr val="FF0000"/>
              </a:solidFill>
              <a:latin typeface="Times New Roman" panose="02020603050405020304" pitchFamily="2" charset="0"/>
              <a:ea typeface="NEU-BZ-S92" charset="0"/>
              <a:cs typeface="NEU-BZ-S92" charset="0"/>
            </a:endParaRPr>
          </a:p>
          <a:p>
            <a:pPr marL="0" indent="0"/>
            <a:r>
              <a:rPr lang="en-US" altLang="zh-CN" sz="2400" b="1" dirty="0" smtClean="0">
                <a:solidFill>
                  <a:srgbClr val="9900CC"/>
                </a:solidFill>
                <a:latin typeface="Times New Roman" panose="02020603050405020304" pitchFamily="2" charset="0"/>
                <a:ea typeface="NEU-HZ-S92" charset="0"/>
                <a:cs typeface="NEU-HZ-S92" charset="0"/>
              </a:rPr>
              <a:t>    </a:t>
            </a:r>
            <a:r>
              <a:rPr lang="en-US" altLang="zh-CN" sz="2400" b="1" u="sng" dirty="0" smtClean="0">
                <a:solidFill>
                  <a:srgbClr val="9900CC"/>
                </a:solidFill>
                <a:latin typeface="Times New Roman" panose="02020603050405020304" pitchFamily="2" charset="0"/>
                <a:ea typeface="NEU-HZ-S92" charset="0"/>
                <a:cs typeface="NEU-HZ-S92" charset="0"/>
              </a:rPr>
              <a:t>1.The</a:t>
            </a:r>
            <a:r>
              <a:rPr lang="en-US" altLang="zh-CN" sz="2400" b="1" u="sng" dirty="0" smtClean="0">
                <a:solidFill>
                  <a:srgbClr val="9900CC"/>
                </a:solidFill>
                <a:latin typeface="Times New Roman" panose="02020603050405020304" pitchFamily="2" charset="0"/>
                <a:ea typeface="方正黑体_GBK" charset="0"/>
                <a:cs typeface="方正黑体_GBK" charset="0"/>
              </a:rPr>
              <a:t> </a:t>
            </a:r>
            <a:r>
              <a:rPr lang="en-US" altLang="zh-CN" sz="2400" b="1" u="sng" dirty="0">
                <a:solidFill>
                  <a:srgbClr val="9900CC"/>
                </a:solidFill>
                <a:latin typeface="Times New Roman" panose="02020603050405020304" pitchFamily="2" charset="0"/>
                <a:ea typeface="NEU-HZ-S92" charset="0"/>
                <a:cs typeface="NEU-HZ-S92" charset="0"/>
              </a:rPr>
              <a:t>group</a:t>
            </a:r>
            <a:r>
              <a:rPr lang="en-US" altLang="zh-CN" sz="2400" b="1" u="sng" dirty="0">
                <a:solidFill>
                  <a:srgbClr val="9900CC"/>
                </a:solidFill>
                <a:latin typeface="Times New Roman" panose="02020603050405020304" pitchFamily="2" charset="0"/>
                <a:ea typeface="方正黑体_GBK" charset="0"/>
                <a:cs typeface="方正黑体_GBK" charset="0"/>
              </a:rPr>
              <a:t> </a:t>
            </a:r>
            <a:r>
              <a:rPr lang="en-US" altLang="zh-CN" sz="2400" b="1" u="sng" dirty="0">
                <a:solidFill>
                  <a:srgbClr val="9900CC"/>
                </a:solidFill>
                <a:latin typeface="Times New Roman" panose="02020603050405020304" pitchFamily="2" charset="0"/>
                <a:ea typeface="NEU-HZ-S92" charset="0"/>
                <a:cs typeface="NEU-HZ-S92" charset="0"/>
              </a:rPr>
              <a:t>takes</a:t>
            </a:r>
            <a:r>
              <a:rPr lang="en-US" altLang="zh-CN" sz="2400" b="1" u="sng" dirty="0">
                <a:solidFill>
                  <a:srgbClr val="9900CC"/>
                </a:solidFill>
                <a:latin typeface="Times New Roman" panose="02020603050405020304" pitchFamily="2" charset="0"/>
                <a:ea typeface="方正黑体_GBK" charset="0"/>
                <a:cs typeface="方正黑体_GBK" charset="0"/>
              </a:rPr>
              <a:t> </a:t>
            </a:r>
            <a:r>
              <a:rPr lang="en-US" altLang="zh-CN" sz="2400" b="1" u="sng" dirty="0">
                <a:solidFill>
                  <a:srgbClr val="9900CC"/>
                </a:solidFill>
                <a:latin typeface="Times New Roman" panose="02020603050405020304" pitchFamily="2" charset="0"/>
                <a:ea typeface="NEU-HZ-S92" charset="0"/>
                <a:cs typeface="NEU-HZ-S92" charset="0"/>
              </a:rPr>
              <a:t>a</a:t>
            </a:r>
            <a:r>
              <a:rPr lang="en-US" altLang="zh-CN" sz="2400" b="1" u="sng" dirty="0">
                <a:solidFill>
                  <a:srgbClr val="9900CC"/>
                </a:solidFill>
                <a:latin typeface="Times New Roman" panose="02020603050405020304" pitchFamily="2" charset="0"/>
                <a:ea typeface="方正黑体_GBK" charset="0"/>
                <a:cs typeface="方正黑体_GBK" charset="0"/>
              </a:rPr>
              <a:t> </a:t>
            </a:r>
            <a:r>
              <a:rPr lang="en-US" altLang="zh-CN" sz="2400" b="1" u="sng" dirty="0">
                <a:solidFill>
                  <a:srgbClr val="9900CC"/>
                </a:solidFill>
                <a:latin typeface="Times New Roman" panose="02020603050405020304" pitchFamily="2" charset="0"/>
                <a:ea typeface="NEU-HZ-S92" charset="0"/>
                <a:cs typeface="NEU-HZ-S92" charset="0"/>
              </a:rPr>
              <a:t>train</a:t>
            </a:r>
            <a:r>
              <a:rPr lang="en-US" altLang="zh-CN" sz="2400" b="1" u="sng" dirty="0">
                <a:solidFill>
                  <a:srgbClr val="9900CC"/>
                </a:solidFill>
                <a:latin typeface="Times New Roman" panose="02020603050405020304" pitchFamily="2" charset="0"/>
                <a:ea typeface="方正黑体_GBK" charset="0"/>
                <a:cs typeface="方正黑体_GBK" charset="0"/>
              </a:rPr>
              <a:t> </a:t>
            </a:r>
            <a:r>
              <a:rPr lang="en-US" altLang="zh-CN" sz="2400" b="1" u="sng" dirty="0">
                <a:solidFill>
                  <a:srgbClr val="9900CC"/>
                </a:solidFill>
                <a:latin typeface="Times New Roman" panose="02020603050405020304" pitchFamily="2" charset="0"/>
                <a:ea typeface="NEU-HZ-S92" charset="0"/>
                <a:cs typeface="NEU-HZ-S92" charset="0"/>
              </a:rPr>
              <a:t>to</a:t>
            </a:r>
            <a:r>
              <a:rPr lang="en-US" altLang="zh-CN" sz="2400" b="1" u="sng" dirty="0">
                <a:solidFill>
                  <a:srgbClr val="9900CC"/>
                </a:solidFill>
                <a:latin typeface="Times New Roman" panose="02020603050405020304" pitchFamily="2" charset="0"/>
                <a:ea typeface="方正黑体_GBK" charset="0"/>
                <a:cs typeface="方正黑体_GBK" charset="0"/>
              </a:rPr>
              <a:t> </a:t>
            </a:r>
            <a:r>
              <a:rPr lang="en-US" altLang="zh-CN" sz="2400" b="1" u="sng" dirty="0">
                <a:solidFill>
                  <a:srgbClr val="9900CC"/>
                </a:solidFill>
                <a:latin typeface="Times New Roman" panose="02020603050405020304" pitchFamily="2" charset="0"/>
                <a:ea typeface="NEU-HZ-S92" charset="0"/>
                <a:cs typeface="NEU-HZ-S92" charset="0"/>
              </a:rPr>
              <a:t>Lanzhou. </a:t>
            </a:r>
            <a:endParaRPr lang="en-US" altLang="zh-CN" sz="2400" b="1" u="sng" dirty="0">
              <a:solidFill>
                <a:srgbClr val="9900CC"/>
              </a:solidFill>
              <a:latin typeface="Times New Roman" panose="02020603050405020304" pitchFamily="2" charset="0"/>
              <a:ea typeface="NEU-HZ-S92" charset="0"/>
              <a:cs typeface="NEU-HZ-S92" charset="0"/>
            </a:endParaRPr>
          </a:p>
          <a:p>
            <a:r>
              <a:rPr lang="en-US" altLang="zh-CN" sz="2400" b="1" u="none" dirty="0" smtClean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     group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和以前学的</a:t>
            </a:r>
            <a:r>
              <a:rPr lang="en-US" altLang="zh-CN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family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一样</a:t>
            </a:r>
            <a:r>
              <a:rPr lang="en-US" altLang="zh-CN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,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如果指代“整体”</a:t>
            </a:r>
            <a:r>
              <a:rPr lang="en-US" altLang="zh-CN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,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看作单数形式</a:t>
            </a:r>
            <a:r>
              <a:rPr lang="en-US" altLang="zh-CN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;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如果指代“成员”则看作复数形式。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2" charset="0"/>
              <a:ea typeface="NEU-BZ-S92" charset="0"/>
              <a:cs typeface="NEU-BZ-S92" charset="0"/>
            </a:endParaRPr>
          </a:p>
          <a:p>
            <a:pPr marL="0" indent="0"/>
            <a:r>
              <a:rPr lang="en-US" altLang="zh-CN" sz="2400" b="1" i="1" u="none" dirty="0" smtClean="0">
                <a:solidFill>
                  <a:srgbClr val="00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    The</a:t>
            </a:r>
            <a:r>
              <a:rPr lang="en-US" altLang="zh-CN" sz="2400" b="1" i="1" u="none" dirty="0" smtClean="0">
                <a:solidFill>
                  <a:srgbClr val="00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group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is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a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good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one</a:t>
            </a:r>
            <a:r>
              <a:rPr lang="en-US" altLang="zh-CN" sz="2400" b="1" i="1" u="none" dirty="0" smtClean="0">
                <a:solidFill>
                  <a:srgbClr val="00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.</a:t>
            </a:r>
            <a:endParaRPr lang="en-US" altLang="zh-CN" sz="2400" b="1" i="1" u="none" dirty="0" smtClean="0">
              <a:solidFill>
                <a:srgbClr val="0000CC"/>
              </a:solidFill>
              <a:latin typeface="Times New Roman" panose="02020603050405020304" pitchFamily="2" charset="0"/>
              <a:ea typeface="NEU-BZ-S92" charset="0"/>
              <a:cs typeface="NEU-BZ-S92" charset="0"/>
            </a:endParaRPr>
          </a:p>
          <a:p>
            <a:pPr marL="0" indent="0"/>
            <a:r>
              <a:rPr lang="en-US" altLang="zh-CN" sz="2400" b="1" i="1" dirty="0" smtClean="0">
                <a:solidFill>
                  <a:srgbClr val="00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   </a:t>
            </a:r>
            <a:r>
              <a:rPr lang="zh-CN" altLang="en-US" sz="2400" b="1" u="none" dirty="0" smtClean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这个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团体很好。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2" charset="0"/>
              <a:ea typeface="NEU-BZ-S92" charset="0"/>
              <a:cs typeface="NEU-BZ-S92" charset="0"/>
            </a:endParaRPr>
          </a:p>
          <a:p>
            <a:pPr marL="0" indent="0"/>
            <a:r>
              <a:rPr lang="en-US" altLang="zh-CN" sz="2400" b="1" i="1" u="none" dirty="0" smtClean="0">
                <a:solidFill>
                  <a:srgbClr val="00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    The 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group are having a meeting.</a:t>
            </a:r>
            <a:endParaRPr lang="en-US" altLang="zh-CN" sz="2400" b="1" i="1" u="none" dirty="0">
              <a:solidFill>
                <a:srgbClr val="0000CC"/>
              </a:solidFill>
              <a:latin typeface="Times New Roman" panose="02020603050405020304" pitchFamily="2" charset="0"/>
              <a:ea typeface="NEU-BZ-S92" charset="0"/>
              <a:cs typeface="NEU-BZ-S92" charset="0"/>
            </a:endParaRPr>
          </a:p>
          <a:p>
            <a:pPr marL="0" indent="0"/>
            <a:r>
              <a:rPr lang="zh-CN" altLang="en-US" sz="2400" b="1" u="none" dirty="0" smtClean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   这个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组的成员在开会。</a:t>
            </a:r>
            <a:endParaRPr lang="zh-CN" altLang="en-US" sz="2400" b="1" dirty="0">
              <a:latin typeface="Times New Roman" panose="02020603050405020304" pitchFamily="2" charset="0"/>
            </a:endParaRPr>
          </a:p>
        </p:txBody>
      </p:sp>
      <p:pic>
        <p:nvPicPr>
          <p:cNvPr id="6" name="图片 5" descr="图片107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6026150" y="3784600"/>
            <a:ext cx="1905000" cy="14287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0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1214120" y="621347"/>
            <a:ext cx="5080000" cy="4114800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</a:ln>
        </p:spPr>
        <p:txBody>
          <a:bodyPr>
            <a:spAutoFit/>
          </a:bodyPr>
          <a:lstStyle/>
          <a:p>
            <a:pPr marL="0" indent="228600"/>
            <a:r>
              <a:rPr lang="en-US" altLang="zh-CN" sz="2400" b="1" u="sng" dirty="0">
                <a:solidFill>
                  <a:srgbClr val="9900CC"/>
                </a:solidFill>
                <a:latin typeface="Times New Roman" panose="02020603050405020304" pitchFamily="2" charset="0"/>
                <a:ea typeface="NEU-HZ-S92" charset="0"/>
                <a:cs typeface="NEU-HZ-S92" charset="0"/>
              </a:rPr>
              <a:t>2.Later, they go for a walk along the Yellow River. </a:t>
            </a:r>
            <a:endParaRPr lang="en-US" altLang="zh-CN" sz="2400" b="1" u="sng" dirty="0">
              <a:solidFill>
                <a:srgbClr val="9900CC"/>
              </a:solidFill>
              <a:latin typeface="Times New Roman" panose="02020603050405020304" pitchFamily="2" charset="0"/>
              <a:ea typeface="NEU-HZ-S92" charset="0"/>
              <a:cs typeface="NEU-HZ-S92" charset="0"/>
            </a:endParaRPr>
          </a:p>
          <a:p>
            <a:r>
              <a:rPr lang="zh-CN" altLang="en-US" sz="2400" b="1" u="none" dirty="0" smtClean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 ◆</a:t>
            </a:r>
            <a:r>
              <a:rPr lang="zh-CN" altLang="en-US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go for a walk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意为“散步”,它的同义短语是</a:t>
            </a:r>
            <a:r>
              <a:rPr lang="zh-CN" altLang="en-US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take a walk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和</a:t>
            </a:r>
            <a:r>
              <a:rPr lang="zh-CN" altLang="en-US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go out for a walk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。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  <a:p>
            <a:pPr marL="0" indent="228600"/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My parents often go for a walk after supper.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我父母经常晚饭后散步。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  <a:p>
            <a:pPr marL="0" indent="228600"/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◆</a:t>
            </a:r>
            <a:r>
              <a:rPr lang="zh-CN" altLang="en-US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along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用作介词,意为“沿着”。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  <a:p>
            <a:pPr marL="0" indent="228600"/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Walk along the street, and you will find the library on the right.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沿着街道走,你会发现图书馆在你的右面。</a:t>
            </a:r>
            <a:endParaRPr lang="zh-CN" altLang="en-US" sz="2400" b="1" dirty="0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</p:txBody>
      </p:sp>
      <p:pic>
        <p:nvPicPr>
          <p:cNvPr id="6" name="图片 5" descr="图片107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6132195" y="4114165"/>
            <a:ext cx="1905000" cy="14287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1240790" y="426720"/>
            <a:ext cx="6253480" cy="5577840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marL="0" indent="228600" algn="l"/>
            <a:r>
              <a:rPr lang="en-US" altLang="zh-CN" sz="2400" b="1" u="sng" dirty="0">
                <a:solidFill>
                  <a:srgbClr val="9900CC"/>
                </a:solidFill>
                <a:latin typeface="Times New Roman" panose="02020603050405020304" pitchFamily="2" charset="0"/>
                <a:ea typeface="NEU-HZ-S92" charset="0"/>
                <a:cs typeface="NEU-HZ-S92" charset="0"/>
              </a:rPr>
              <a:t>3.Let’s go down this street and turn left at the traffic lights. </a:t>
            </a:r>
            <a:endParaRPr lang="en-US" altLang="zh-CN" sz="2400" b="1" u="sng" dirty="0">
              <a:solidFill>
                <a:srgbClr val="9900CC"/>
              </a:solidFill>
              <a:latin typeface="Times New Roman" panose="02020603050405020304" pitchFamily="2" charset="0"/>
              <a:ea typeface="NEU-HZ-S92" charset="0"/>
              <a:cs typeface="NEU-HZ-S92" charset="0"/>
            </a:endParaRPr>
          </a:p>
          <a:p>
            <a:r>
              <a:rPr lang="zh-CN" altLang="en-US" sz="2400" b="1" u="none" dirty="0" smtClean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  ◆</a:t>
            </a:r>
            <a:r>
              <a:rPr lang="zh-CN" altLang="en-US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go down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意为“沿着……走”,</a:t>
            </a:r>
            <a:r>
              <a:rPr lang="zh-CN" altLang="en-US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down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可以换成along。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  <a:p>
            <a:pPr marL="0" indent="228600" algn="l"/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Go down this street, and you will find a bank</a:t>
            </a:r>
            <a:r>
              <a:rPr lang="en-US" altLang="zh-CN" sz="2400" b="1" i="1" u="none" dirty="0" smtClean="0">
                <a:solidFill>
                  <a:srgbClr val="00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.  </a:t>
            </a:r>
            <a:r>
              <a:rPr lang="zh-CN" altLang="en-US" sz="2400" b="1" u="none" dirty="0" smtClean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沿着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这条街道走,你会找到一个银行。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  <a:p>
            <a:pPr marL="0" indent="228600" algn="l"/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◆</a:t>
            </a:r>
            <a:r>
              <a:rPr lang="zh-CN" altLang="en-US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turn left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意为“向左转”。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  <a:p>
            <a:pPr marL="0" indent="228600" algn="l"/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Turn left, and you will see it.</a:t>
            </a:r>
            <a:endParaRPr lang="en-US" altLang="zh-CN" sz="2400" b="1" i="1" u="none" dirty="0">
              <a:solidFill>
                <a:srgbClr val="0000CC"/>
              </a:solidFill>
              <a:latin typeface="Times New Roman" panose="02020603050405020304" pitchFamily="2" charset="0"/>
              <a:ea typeface="NEU-BZ-S92" charset="0"/>
              <a:cs typeface="NEU-BZ-S92" charset="0"/>
            </a:endParaRPr>
          </a:p>
          <a:p>
            <a:pPr marL="0" indent="228600" algn="l"/>
            <a:r>
              <a:rPr lang="zh-CN" altLang="en-US" sz="2400" b="1" u="none" dirty="0" smtClean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向左转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,你就会看见它。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  <a:p>
            <a:r>
              <a:rPr lang="zh-CN" altLang="en-US" sz="2400" b="1" u="none" dirty="0" smtClean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【</a:t>
            </a:r>
            <a:r>
              <a:rPr lang="zh-CN" altLang="en-US" sz="2400" b="1" u="none" dirty="0" smtClean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拓展</a:t>
            </a:r>
            <a:r>
              <a:rPr lang="zh-CN" altLang="en-US" sz="2400" b="1" u="none" dirty="0" smtClean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】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　</a:t>
            </a:r>
            <a:r>
              <a:rPr lang="zh-CN" altLang="en-US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turn right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意为“向右转”。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  <a:p>
            <a:pPr marL="0" indent="228600" algn="l"/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Turn right, and you can see many flowers</a:t>
            </a:r>
            <a:r>
              <a:rPr lang="en-US" altLang="zh-CN" sz="2400" b="1" i="1" u="none" dirty="0" smtClean="0">
                <a:solidFill>
                  <a:srgbClr val="00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.</a:t>
            </a:r>
            <a:endParaRPr lang="en-US" altLang="zh-CN" sz="2400" b="1" i="1" u="none" dirty="0" smtClean="0">
              <a:solidFill>
                <a:srgbClr val="0000CC"/>
              </a:solidFill>
              <a:latin typeface="Times New Roman" panose="02020603050405020304" pitchFamily="2" charset="0"/>
              <a:ea typeface="NEU-BZ-S92" charset="0"/>
              <a:cs typeface="NEU-BZ-S92" charset="0"/>
            </a:endParaRPr>
          </a:p>
          <a:p>
            <a:pPr marL="0" indent="228600" algn="l"/>
            <a:r>
              <a:rPr lang="zh-CN" altLang="en-US" sz="2400" b="1" u="none" dirty="0" smtClean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向右转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,你会看见许多花。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  <a:p>
            <a:pPr marL="0" indent="228600" algn="l"/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◆</a:t>
            </a:r>
            <a:r>
              <a:rPr lang="zh-CN" altLang="en-US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at the traffic lights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意为“在交通灯处”。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  <a:p>
            <a:pPr marL="0" indent="228600" algn="l"/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Two policemen are standing at the traffic lights.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两个警察正站在交通灯处。</a:t>
            </a:r>
            <a:endParaRPr lang="zh-CN" altLang="en-US" sz="2400" b="1" dirty="0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</p:txBody>
      </p:sp>
      <p:pic>
        <p:nvPicPr>
          <p:cNvPr id="6" name="图片 5" descr="图片107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7028815" y="4694555"/>
            <a:ext cx="1905000" cy="14287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10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0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0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0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0" dur="500"/>
                                        <p:tgtEl>
                                          <p:spTgt spid="10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0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0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A7C6E5"/>
      </a:accent1>
      <a:accent2>
        <a:srgbClr val="333399"/>
      </a:accent2>
      <a:accent3>
        <a:srgbClr val="FFFFFF"/>
      </a:accent3>
      <a:accent4>
        <a:srgbClr val="000000"/>
      </a:accent4>
      <a:accent5>
        <a:srgbClr val="D0DFEF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 2007-20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atMod val="350000"/>
                <a:shade val="99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A7C6E5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0DFEF"/>
        </a:accent5>
        <a:accent6>
          <a:srgbClr val="2D2D8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7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9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3C1DA"/>
      </a:accent5>
      <a:accent6>
        <a:srgbClr val="AC4744"/>
      </a:accent6>
      <a:hlink>
        <a:srgbClr val="0000FF"/>
      </a:hlink>
      <a:folHlink>
        <a:srgbClr val="800080"/>
      </a:folHlink>
    </a:clrScheme>
    <a:fontScheme name="Cambria-Calibri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2007-20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atMod val="350000"/>
                <a:shade val="99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3497</Words>
  <Application>WPS 演示</Application>
  <PresentationFormat>全屏显示(4:3)</PresentationFormat>
  <Paragraphs>144</Paragraphs>
  <Slides>16</Slides>
  <Notes>1</Notes>
  <HiddenSlides>0</HiddenSlides>
  <MMClips>1</MMClips>
  <ScaleCrop>false</ScaleCrop>
  <HeadingPairs>
    <vt:vector size="6" baseType="variant">
      <vt:variant>
        <vt:lpstr>已用的字体</vt:lpstr>
      </vt:variant>
      <vt:variant>
        <vt:i4>15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16</vt:i4>
      </vt:variant>
    </vt:vector>
  </HeadingPairs>
  <TitlesOfParts>
    <vt:vector size="32" baseType="lpstr">
      <vt:lpstr>Arial</vt:lpstr>
      <vt:lpstr>宋体</vt:lpstr>
      <vt:lpstr>Wingdings</vt:lpstr>
      <vt:lpstr>Aharoni</vt:lpstr>
      <vt:lpstr>Times New Roman</vt:lpstr>
      <vt:lpstr>楷体</vt:lpstr>
      <vt:lpstr>EU-DY</vt:lpstr>
      <vt:lpstr>微软雅黑</vt:lpstr>
      <vt:lpstr>NEU-BZ-S92</vt:lpstr>
      <vt:lpstr>方正书宋_GBK</vt:lpstr>
      <vt:lpstr>方正黑体_GBK</vt:lpstr>
      <vt:lpstr>NEU-HZ-S92</vt:lpstr>
      <vt:lpstr>NEU-F5-S92</vt:lpstr>
      <vt:lpstr>Arial Unicode MS</vt:lpstr>
      <vt:lpstr>Segoe Print</vt:lpstr>
      <vt:lpstr>默认设计模板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Administrator</dc:creator>
  <cp:lastModifiedBy>Administrator</cp:lastModifiedBy>
  <cp:revision>80</cp:revision>
  <dcterms:created xsi:type="dcterms:W3CDTF">2015-11-21T07:20:00Z</dcterms:created>
  <dcterms:modified xsi:type="dcterms:W3CDTF">2018-12-29T09:10:04Z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2052-11.1.0.8205</vt:lpwstr>
  </property>
</Properties>
</file>